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 id="268" r:id="rId12"/>
    <p:sldId id="269" r:id="rId13"/>
    <p:sldId id="266" r:id="rId14"/>
    <p:sldId id="271" r:id="rId15"/>
    <p:sldId id="272" r:id="rId16"/>
    <p:sldId id="267" r:id="rId17"/>
    <p:sldId id="273" r:id="rId18"/>
    <p:sldId id="27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59" d="100"/>
          <a:sy n="59" d="100"/>
        </p:scale>
        <p:origin x="108" y="11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transition spd="slow">
    <p:cove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transition spd="slow">
    <p:cove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transition spd="slow">
    <p:cove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transition spd="slow">
    <p:cove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10/18/2016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ransition spd="slow">
    <p:cover/>
  </p:transition>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Whatever Title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90307533"/>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Students </a:t>
            </a:r>
            <a:r>
              <a:rPr lang="en-US" dirty="0" smtClean="0"/>
              <a:t>taking </a:t>
            </a:r>
            <a:r>
              <a:rPr lang="en-US" dirty="0"/>
              <a:t>the same course on different years</a:t>
            </a:r>
          </a:p>
        </p:txBody>
      </p:sp>
      <p:sp>
        <p:nvSpPr>
          <p:cNvPr id="3" name="Content Placeholder 2"/>
          <p:cNvSpPr>
            <a:spLocks noGrp="1"/>
          </p:cNvSpPr>
          <p:nvPr>
            <p:ph idx="1"/>
          </p:nvPr>
        </p:nvSpPr>
        <p:spPr>
          <a:xfrm>
            <a:off x="2589212" y="1905000"/>
            <a:ext cx="8256588" cy="4152900"/>
          </a:xfrm>
        </p:spPr>
        <p:txBody>
          <a:bodyPr>
            <a:normAutofit/>
          </a:bodyPr>
          <a:lstStyle/>
          <a:p>
            <a:pPr algn="just"/>
            <a:r>
              <a:rPr lang="en-US" dirty="0" smtClean="0"/>
              <a:t>Aeries can </a:t>
            </a:r>
            <a:r>
              <a:rPr lang="en-US" dirty="0" smtClean="0"/>
              <a:t>compare whatever, </a:t>
            </a:r>
            <a:r>
              <a:rPr lang="en-US" dirty="0" smtClean="0"/>
              <a:t>but is not </a:t>
            </a:r>
            <a:r>
              <a:rPr lang="en-US" dirty="0" smtClean="0"/>
              <a:t>very smart or logical</a:t>
            </a:r>
            <a:r>
              <a:rPr lang="en-US" dirty="0" smtClean="0"/>
              <a:t>. With </a:t>
            </a:r>
            <a:r>
              <a:rPr lang="en-US" dirty="0"/>
              <a:t>queries, we can’t condition “Bring me </a:t>
            </a:r>
            <a:r>
              <a:rPr lang="en-US" dirty="0" smtClean="0"/>
              <a:t>if…whatever I want” </a:t>
            </a:r>
            <a:r>
              <a:rPr lang="en-US" dirty="0"/>
              <a:t>which means that we can’t tell the query to bring results if </a:t>
            </a:r>
            <a:r>
              <a:rPr lang="en-US" dirty="0" smtClean="0"/>
              <a:t>“Some X Course </a:t>
            </a:r>
            <a:r>
              <a:rPr lang="en-US" dirty="0"/>
              <a:t>is </a:t>
            </a:r>
            <a:r>
              <a:rPr lang="en-US" dirty="0" smtClean="0"/>
              <a:t>repeated”, </a:t>
            </a:r>
            <a:r>
              <a:rPr lang="en-US" dirty="0"/>
              <a:t>we can only pull all and analyze ourselves</a:t>
            </a:r>
            <a:r>
              <a:rPr lang="en-US" dirty="0" smtClean="0"/>
              <a:t>.</a:t>
            </a:r>
          </a:p>
          <a:p>
            <a:pPr algn="just"/>
            <a:r>
              <a:rPr lang="en-US" dirty="0" smtClean="0"/>
              <a:t>Once again, we are recycling a query.  We take the previous query and delete HIS.YR so we don’t limit that</a:t>
            </a:r>
            <a:endParaRPr lang="en-US" dirty="0"/>
          </a:p>
          <a:p>
            <a:pPr marL="457200" lvl="1" indent="0" algn="just">
              <a:buNone/>
            </a:pPr>
            <a:r>
              <a:rPr lang="en-US" b="1" i="1" u="sng" dirty="0"/>
              <a:t>The following query </a:t>
            </a:r>
            <a:r>
              <a:rPr lang="en-US" b="1" i="1" u="sng" dirty="0" smtClean="0"/>
              <a:t>will pull Courses with name alike, all years</a:t>
            </a:r>
            <a:endParaRPr lang="en-US" b="1" i="1" u="sng" dirty="0"/>
          </a:p>
          <a:p>
            <a:pPr marL="457200" lvl="1" indent="0" algn="just">
              <a:buNone/>
            </a:pPr>
            <a:r>
              <a:rPr lang="en-US" dirty="0" smtClean="0"/>
              <a:t>LIST </a:t>
            </a:r>
            <a:r>
              <a:rPr lang="en-US" dirty="0"/>
              <a:t>STU HIS CRS STU.SN STU.NM STU.GR CRS.CN CRS.CO HIS.YR HIS.TE HIS.MK BY STU.NM CRS.CO IF </a:t>
            </a:r>
            <a:r>
              <a:rPr lang="en-US" b="1" dirty="0" smtClean="0"/>
              <a:t>CRS.CO </a:t>
            </a:r>
            <a:r>
              <a:rPr lang="en-US" b="1" dirty="0"/>
              <a:t>: </a:t>
            </a:r>
            <a:r>
              <a:rPr lang="en-US" b="1" i="1" dirty="0">
                <a:effectLst>
                  <a:outerShdw blurRad="38100" dist="38100" dir="2700000" algn="tl">
                    <a:srgbClr val="000000">
                      <a:alpha val="43137"/>
                    </a:srgbClr>
                  </a:outerShdw>
                </a:effectLst>
              </a:rPr>
              <a:t>ENG</a:t>
            </a:r>
            <a:r>
              <a:rPr lang="en-US" b="1" dirty="0"/>
              <a:t> </a:t>
            </a:r>
            <a:r>
              <a:rPr lang="en-US" dirty="0" smtClean="0"/>
              <a:t>AND </a:t>
            </a:r>
            <a:r>
              <a:rPr lang="en-US" dirty="0"/>
              <a:t>( STU.CU = </a:t>
            </a:r>
            <a:r>
              <a:rPr lang="en-US" i="1" dirty="0">
                <a:effectLst>
                  <a:outerShdw blurRad="38100" dist="38100" dir="2700000" algn="tl">
                    <a:srgbClr val="000000">
                      <a:alpha val="43137"/>
                    </a:srgbClr>
                  </a:outerShdw>
                </a:effectLst>
              </a:rPr>
              <a:t>###</a:t>
            </a:r>
            <a:r>
              <a:rPr lang="en-US" dirty="0"/>
              <a:t> AND STU.ID = </a:t>
            </a:r>
            <a:r>
              <a:rPr lang="en-US" i="1" dirty="0">
                <a:effectLst>
                  <a:outerShdw blurRad="38100" dist="38100" dir="2700000" algn="tl">
                    <a:srgbClr val="000000">
                      <a:alpha val="43137"/>
                    </a:srgbClr>
                  </a:outerShdw>
                </a:effectLst>
              </a:rPr>
              <a:t>######</a:t>
            </a:r>
            <a:r>
              <a:rPr lang="en-US" dirty="0"/>
              <a:t> </a:t>
            </a:r>
            <a:r>
              <a:rPr lang="en-US" dirty="0" smtClean="0"/>
              <a:t>)</a:t>
            </a:r>
          </a:p>
          <a:p>
            <a:pPr marL="457200" lvl="1" indent="0" algn="just">
              <a:buNone/>
            </a:pPr>
            <a:r>
              <a:rPr lang="en-US" b="1" i="1" u="sng" dirty="0"/>
              <a:t>The following query will pull </a:t>
            </a:r>
            <a:r>
              <a:rPr lang="en-US" b="1" i="1" u="sng" dirty="0" smtClean="0"/>
              <a:t>ALL Courses sorted by name, </a:t>
            </a:r>
            <a:r>
              <a:rPr lang="en-US" b="1" i="1" u="sng" dirty="0"/>
              <a:t>all </a:t>
            </a:r>
            <a:r>
              <a:rPr lang="en-US" b="1" i="1" u="sng" dirty="0" smtClean="0"/>
              <a:t>years</a:t>
            </a:r>
            <a:endParaRPr lang="en-US" b="1" i="1" u="sng" dirty="0"/>
          </a:p>
          <a:p>
            <a:pPr marL="457200" lvl="1" indent="0" algn="just">
              <a:buNone/>
            </a:pPr>
            <a:r>
              <a:rPr lang="en-US" dirty="0" smtClean="0"/>
              <a:t>LIST </a:t>
            </a:r>
            <a:r>
              <a:rPr lang="en-US" dirty="0"/>
              <a:t>STU HIS CRS STU.SN STU.NM STU.GR CRS.CN CRS.CO HIS.YR HIS.TE HIS.MK BY STU.NM CRS.CO IF </a:t>
            </a:r>
            <a:r>
              <a:rPr lang="en-US" dirty="0" smtClean="0"/>
              <a:t>STU.CU </a:t>
            </a:r>
            <a:r>
              <a:rPr lang="en-US" dirty="0"/>
              <a:t>= </a:t>
            </a:r>
            <a:r>
              <a:rPr lang="en-US" i="1" dirty="0">
                <a:effectLst>
                  <a:outerShdw blurRad="38100" dist="38100" dir="2700000" algn="tl">
                    <a:srgbClr val="000000">
                      <a:alpha val="43137"/>
                    </a:srgbClr>
                  </a:outerShdw>
                </a:effectLst>
              </a:rPr>
              <a:t>###</a:t>
            </a:r>
            <a:r>
              <a:rPr lang="en-US" dirty="0"/>
              <a:t> AND STU.ID = </a:t>
            </a:r>
            <a:r>
              <a:rPr lang="en-US" i="1" dirty="0" smtClean="0">
                <a:effectLst>
                  <a:outerShdw blurRad="38100" dist="38100" dir="2700000" algn="tl">
                    <a:srgbClr val="000000">
                      <a:alpha val="43137"/>
                    </a:srgbClr>
                  </a:outerShdw>
                </a:effectLst>
              </a:rPr>
              <a:t>######</a:t>
            </a:r>
            <a:endParaRPr lang="en-US" i="1" dirty="0">
              <a:effectLst>
                <a:outerShdw blurRad="38100" dist="38100" dir="2700000" algn="tl">
                  <a:srgbClr val="000000">
                    <a:alpha val="43137"/>
                  </a:srgbClr>
                </a:outerShdw>
              </a:effectLst>
            </a:endParaRPr>
          </a:p>
          <a:p>
            <a:pPr marL="457200" lvl="1" indent="0">
              <a:buNone/>
            </a:pPr>
            <a:endParaRPr lang="en-US" dirty="0"/>
          </a:p>
        </p:txBody>
      </p:sp>
    </p:spTree>
    <p:extLst>
      <p:ext uri="{BB962C8B-B14F-4D97-AF65-F5344CB8AC3E}">
        <p14:creationId xmlns:p14="http://schemas.microsoft.com/office/powerpoint/2010/main" val="236310807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85590"/>
          </a:xfrm>
        </p:spPr>
        <p:txBody>
          <a:bodyPr/>
          <a:lstStyle/>
          <a:p>
            <a:r>
              <a:rPr lang="en-US" dirty="0" smtClean="0"/>
              <a:t>Other Stuff – Disadvantaged Data</a:t>
            </a:r>
            <a:endParaRPr lang="en-US" dirty="0"/>
          </a:p>
        </p:txBody>
      </p:sp>
      <p:sp>
        <p:nvSpPr>
          <p:cNvPr id="3" name="Content Placeholder 2"/>
          <p:cNvSpPr>
            <a:spLocks noGrp="1"/>
          </p:cNvSpPr>
          <p:nvPr>
            <p:ph idx="1"/>
          </p:nvPr>
        </p:nvSpPr>
        <p:spPr>
          <a:xfrm>
            <a:off x="2589212" y="1905000"/>
            <a:ext cx="8256588" cy="4152900"/>
          </a:xfrm>
        </p:spPr>
        <p:txBody>
          <a:bodyPr>
            <a:normAutofit/>
          </a:bodyPr>
          <a:lstStyle/>
          <a:p>
            <a:pPr algn="just"/>
            <a:r>
              <a:rPr lang="en-US" dirty="0" smtClean="0"/>
              <a:t>It’s is not simple to get all the data we want in a single query because we have to state conditions, the more conditions we </a:t>
            </a:r>
            <a:r>
              <a:rPr lang="en-US" dirty="0" smtClean="0"/>
              <a:t>ask for, </a:t>
            </a:r>
            <a:r>
              <a:rPr lang="en-US" dirty="0" smtClean="0"/>
              <a:t>the less data we get, let’s say we want a student if the are EL’s, or NSLP, or Foster, or Homeless, or Migrant.</a:t>
            </a:r>
          </a:p>
          <a:p>
            <a:pPr algn="just"/>
            <a:r>
              <a:rPr lang="en-US" dirty="0" smtClean="0"/>
              <a:t>We can have one </a:t>
            </a:r>
            <a:r>
              <a:rPr lang="en-US" dirty="0" smtClean="0"/>
              <a:t>or some condition </a:t>
            </a:r>
            <a:r>
              <a:rPr lang="en-US" dirty="0" smtClean="0"/>
              <a:t>met but not the others, maybe it’s Homeless but English only, so we can tell Aeries to bring something and some other things not to.</a:t>
            </a:r>
          </a:p>
          <a:p>
            <a:pPr algn="just"/>
            <a:r>
              <a:rPr lang="en-US" dirty="0" smtClean="0"/>
              <a:t>The only thing we can do is pull all data and analyze it ourselves. So…</a:t>
            </a:r>
          </a:p>
          <a:p>
            <a:pPr algn="just"/>
            <a:endParaRPr lang="en-US" dirty="0"/>
          </a:p>
          <a:p>
            <a:pPr marL="457200" lvl="1" indent="0">
              <a:buNone/>
            </a:pPr>
            <a:endParaRPr lang="en-US" dirty="0"/>
          </a:p>
        </p:txBody>
      </p:sp>
    </p:spTree>
    <p:extLst>
      <p:ext uri="{BB962C8B-B14F-4D97-AF65-F5344CB8AC3E}">
        <p14:creationId xmlns:p14="http://schemas.microsoft.com/office/powerpoint/2010/main" val="95065842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85590"/>
          </a:xfrm>
        </p:spPr>
        <p:txBody>
          <a:bodyPr/>
          <a:lstStyle/>
          <a:p>
            <a:r>
              <a:rPr lang="en-US" dirty="0" smtClean="0"/>
              <a:t>Other Stuff – Disadvantaged Data</a:t>
            </a:r>
            <a:endParaRPr lang="en-US" dirty="0"/>
          </a:p>
        </p:txBody>
      </p:sp>
      <p:sp>
        <p:nvSpPr>
          <p:cNvPr id="3" name="Content Placeholder 2"/>
          <p:cNvSpPr>
            <a:spLocks noGrp="1"/>
          </p:cNvSpPr>
          <p:nvPr>
            <p:ph idx="1"/>
          </p:nvPr>
        </p:nvSpPr>
        <p:spPr>
          <a:xfrm>
            <a:off x="2589212" y="1905000"/>
            <a:ext cx="8256588" cy="4152900"/>
          </a:xfrm>
        </p:spPr>
        <p:txBody>
          <a:bodyPr>
            <a:normAutofit/>
          </a:bodyPr>
          <a:lstStyle/>
          <a:p>
            <a:pPr algn="just"/>
            <a:r>
              <a:rPr lang="en-US" b="1" i="1" u="sng" dirty="0"/>
              <a:t>To get a list </a:t>
            </a:r>
            <a:r>
              <a:rPr lang="en-US" b="1" i="1" u="sng" dirty="0" smtClean="0"/>
              <a:t>of disadvantaged data that </a:t>
            </a:r>
            <a:r>
              <a:rPr lang="en-US" b="1" i="1" u="sng" dirty="0"/>
              <a:t>is ONLY </a:t>
            </a:r>
            <a:r>
              <a:rPr lang="en-US" b="1" i="1" u="sng" dirty="0" smtClean="0"/>
              <a:t>part of </a:t>
            </a:r>
            <a:r>
              <a:rPr lang="en-US" b="1" i="1" u="sng" dirty="0"/>
              <a:t>a Homeless, Foster, or </a:t>
            </a:r>
            <a:r>
              <a:rPr lang="en-US" b="1" i="1" u="sng" dirty="0" smtClean="0"/>
              <a:t>Migrant </a:t>
            </a:r>
            <a:r>
              <a:rPr lang="en-US" b="1" i="1" u="sng" dirty="0"/>
              <a:t>Program (either </a:t>
            </a:r>
            <a:r>
              <a:rPr lang="en-US" b="1" i="1" u="sng" dirty="0" smtClean="0"/>
              <a:t>of or all):</a:t>
            </a:r>
            <a:endParaRPr lang="en-US" b="1" i="1" u="sng" dirty="0"/>
          </a:p>
          <a:p>
            <a:pPr marL="0" indent="0" algn="just">
              <a:buNone/>
            </a:pPr>
            <a:r>
              <a:rPr lang="en-US" dirty="0" smtClean="0"/>
              <a:t>	LIST </a:t>
            </a:r>
            <a:r>
              <a:rPr lang="en-US" dirty="0"/>
              <a:t>STU ID NM GR CU LF? PGM FRE FRE.CD? PGM.CD? BY STU.NM IF </a:t>
            </a:r>
            <a:r>
              <a:rPr lang="en-US" dirty="0" smtClean="0"/>
              <a:t>	STU.CU </a:t>
            </a:r>
            <a:r>
              <a:rPr lang="en-US" dirty="0"/>
              <a:t>=  </a:t>
            </a:r>
            <a:r>
              <a:rPr lang="en-US" i="1" dirty="0" smtClean="0">
                <a:effectLst>
                  <a:outerShdw blurRad="38100" dist="38100" dir="2700000" algn="tl">
                    <a:srgbClr val="000000">
                      <a:alpha val="43137"/>
                    </a:srgbClr>
                  </a:outerShdw>
                </a:effectLst>
              </a:rPr>
              <a:t>###</a:t>
            </a:r>
            <a:r>
              <a:rPr lang="en-US" dirty="0" smtClean="0"/>
              <a:t> </a:t>
            </a:r>
            <a:r>
              <a:rPr lang="en-US" dirty="0"/>
              <a:t>AND ( PGM.CD = 135 OR  PGM.CD = 190 OR PGM.CD </a:t>
            </a:r>
            <a:r>
              <a:rPr lang="en-US" dirty="0" smtClean="0"/>
              <a:t>	= 191 )</a:t>
            </a:r>
          </a:p>
          <a:p>
            <a:pPr marL="0" indent="0" algn="just">
              <a:buNone/>
            </a:pPr>
            <a:r>
              <a:rPr lang="en-US" dirty="0" smtClean="0"/>
              <a:t>	</a:t>
            </a:r>
            <a:r>
              <a:rPr lang="en-US" dirty="0" smtClean="0"/>
              <a:t>Using this </a:t>
            </a:r>
            <a:r>
              <a:rPr lang="en-US" dirty="0" smtClean="0"/>
              <a:t>query we limit all students that don’t </a:t>
            </a:r>
            <a:r>
              <a:rPr lang="en-US" dirty="0" smtClean="0"/>
              <a:t>belong </a:t>
            </a:r>
            <a:r>
              <a:rPr lang="en-US" dirty="0" smtClean="0"/>
              <a:t>to programs </a:t>
            </a:r>
            <a:r>
              <a:rPr lang="en-US" dirty="0" smtClean="0"/>
              <a:t>	135</a:t>
            </a:r>
            <a:r>
              <a:rPr lang="en-US" dirty="0" smtClean="0"/>
              <a:t>, 190 or </a:t>
            </a:r>
            <a:r>
              <a:rPr lang="en-US" dirty="0" smtClean="0"/>
              <a:t>191, so we left students out</a:t>
            </a:r>
            <a:endParaRPr lang="en-US" dirty="0" smtClean="0"/>
          </a:p>
          <a:p>
            <a:pPr marL="0" indent="0" algn="just">
              <a:buNone/>
            </a:pPr>
            <a:r>
              <a:rPr lang="en-US" dirty="0" smtClean="0"/>
              <a:t>	</a:t>
            </a:r>
            <a:r>
              <a:rPr lang="en-US" dirty="0" smtClean="0"/>
              <a:t>To get </a:t>
            </a:r>
            <a:r>
              <a:rPr lang="en-US" dirty="0" smtClean="0"/>
              <a:t>ALL the data:</a:t>
            </a:r>
          </a:p>
          <a:p>
            <a:pPr algn="just"/>
            <a:r>
              <a:rPr lang="en-US" b="1" i="1" u="sng" dirty="0" smtClean="0"/>
              <a:t>All Disadvantaged Data:</a:t>
            </a:r>
            <a:endParaRPr lang="en-US" b="1" i="1" u="sng" dirty="0"/>
          </a:p>
          <a:p>
            <a:pPr marL="0" indent="0" algn="just">
              <a:buNone/>
            </a:pPr>
            <a:r>
              <a:rPr lang="en-US" dirty="0" smtClean="0"/>
              <a:t>	LIST </a:t>
            </a:r>
            <a:r>
              <a:rPr lang="en-US" dirty="0"/>
              <a:t>STU ID NM GR CU LF? PGM FRE FRE.CD? PGM.CD? BY STU.NM IF </a:t>
            </a:r>
            <a:r>
              <a:rPr lang="en-US" dirty="0" smtClean="0"/>
              <a:t>	STU.CU </a:t>
            </a:r>
            <a:r>
              <a:rPr lang="en-US" dirty="0"/>
              <a:t>=  </a:t>
            </a:r>
            <a:r>
              <a:rPr lang="en-US" i="1" dirty="0">
                <a:effectLst>
                  <a:outerShdw blurRad="38100" dist="38100" dir="2700000" algn="tl">
                    <a:srgbClr val="000000">
                      <a:alpha val="43137"/>
                    </a:srgbClr>
                  </a:outerShdw>
                </a:effectLst>
              </a:rPr>
              <a:t>###</a:t>
            </a:r>
            <a:endParaRPr lang="en-US" i="1" dirty="0">
              <a:effectLst>
                <a:outerShdw blurRad="38100" dist="38100" dir="2700000" algn="tl">
                  <a:srgbClr val="000000">
                    <a:alpha val="43137"/>
                  </a:srgbClr>
                </a:outerShdw>
              </a:effectLst>
            </a:endParaRPr>
          </a:p>
          <a:p>
            <a:pPr marL="457200" lvl="1" indent="0">
              <a:buNone/>
            </a:pPr>
            <a:endParaRPr lang="en-US" dirty="0"/>
          </a:p>
        </p:txBody>
      </p:sp>
    </p:spTree>
    <p:extLst>
      <p:ext uri="{BB962C8B-B14F-4D97-AF65-F5344CB8AC3E}">
        <p14:creationId xmlns:p14="http://schemas.microsoft.com/office/powerpoint/2010/main" val="169396486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85590"/>
          </a:xfrm>
        </p:spPr>
        <p:txBody>
          <a:bodyPr/>
          <a:lstStyle/>
          <a:p>
            <a:r>
              <a:rPr lang="en-US" dirty="0"/>
              <a:t>Attendance Data</a:t>
            </a:r>
          </a:p>
        </p:txBody>
      </p:sp>
      <p:sp>
        <p:nvSpPr>
          <p:cNvPr id="3" name="Content Placeholder 2"/>
          <p:cNvSpPr>
            <a:spLocks noGrp="1"/>
          </p:cNvSpPr>
          <p:nvPr>
            <p:ph idx="1"/>
          </p:nvPr>
        </p:nvSpPr>
        <p:spPr>
          <a:xfrm>
            <a:off x="2589212" y="1905000"/>
            <a:ext cx="8256588" cy="2032000"/>
          </a:xfrm>
        </p:spPr>
        <p:txBody>
          <a:bodyPr>
            <a:normAutofit/>
          </a:bodyPr>
          <a:lstStyle/>
          <a:p>
            <a:pPr algn="just"/>
            <a:r>
              <a:rPr lang="en-US" dirty="0" smtClean="0"/>
              <a:t>Student Attendance Data can be reviewed on the Student Profile Screen in Aeries Web (sorry).</a:t>
            </a:r>
          </a:p>
          <a:p>
            <a:pPr algn="just"/>
            <a:endParaRPr lang="en-US" dirty="0"/>
          </a:p>
          <a:p>
            <a:pPr algn="just"/>
            <a:r>
              <a:rPr lang="en-US" dirty="0" smtClean="0"/>
              <a:t>For specific queries</a:t>
            </a:r>
            <a:r>
              <a:rPr lang="en-US" dirty="0" smtClean="0"/>
              <a:t>….requests</a:t>
            </a:r>
            <a:r>
              <a:rPr lang="en-US" dirty="0" smtClean="0"/>
              <a:t>.</a:t>
            </a:r>
          </a:p>
          <a:p>
            <a:pPr lvl="1"/>
            <a:endParaRPr lang="en-US" dirty="0" smtClean="0"/>
          </a:p>
          <a:p>
            <a:endParaRPr lang="en-US" dirty="0"/>
          </a:p>
          <a:p>
            <a:pPr marL="457200" lvl="1" indent="0">
              <a:buNone/>
            </a:pPr>
            <a:endParaRPr lang="en-US" dirty="0"/>
          </a:p>
        </p:txBody>
      </p:sp>
    </p:spTree>
    <p:extLst>
      <p:ext uri="{BB962C8B-B14F-4D97-AF65-F5344CB8AC3E}">
        <p14:creationId xmlns:p14="http://schemas.microsoft.com/office/powerpoint/2010/main" val="68676080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85590"/>
          </a:xfrm>
        </p:spPr>
        <p:txBody>
          <a:bodyPr/>
          <a:lstStyle/>
          <a:p>
            <a:r>
              <a:rPr lang="en-US" dirty="0" smtClean="0"/>
              <a:t>I hate Aeries Web…</a:t>
            </a:r>
            <a:endParaRPr lang="en-US" dirty="0"/>
          </a:p>
        </p:txBody>
      </p:sp>
      <p:sp>
        <p:nvSpPr>
          <p:cNvPr id="3" name="Content Placeholder 2"/>
          <p:cNvSpPr>
            <a:spLocks noGrp="1"/>
          </p:cNvSpPr>
          <p:nvPr>
            <p:ph idx="1"/>
          </p:nvPr>
        </p:nvSpPr>
        <p:spPr>
          <a:xfrm>
            <a:off x="2589212" y="1905000"/>
            <a:ext cx="8256588" cy="4152900"/>
          </a:xfrm>
        </p:spPr>
        <p:txBody>
          <a:bodyPr>
            <a:normAutofit lnSpcReduction="10000"/>
          </a:bodyPr>
          <a:lstStyle/>
          <a:p>
            <a:pPr marL="457200" lvl="1" indent="0" algn="just">
              <a:buNone/>
            </a:pPr>
            <a:r>
              <a:rPr lang="en-US" dirty="0" smtClean="0"/>
              <a:t>Yeah </a:t>
            </a:r>
            <a:r>
              <a:rPr lang="en-US" dirty="0" smtClean="0"/>
              <a:t>you might, and I’m still getting used to it too, I can’t say I love it either but newsflash, I deal with CS accounts now and I an not giving them away anymore easily </a:t>
            </a:r>
            <a:r>
              <a:rPr lang="en-US" dirty="0" smtClean="0">
                <a:sym typeface="Wingdings" panose="05000000000000000000" pitchFamily="2" charset="2"/>
              </a:rPr>
              <a:t>, (</a:t>
            </a:r>
            <a:r>
              <a:rPr lang="en-US" dirty="0" err="1" smtClean="0">
                <a:sym typeface="Wingdings" panose="05000000000000000000" pitchFamily="2" charset="2"/>
              </a:rPr>
              <a:t>jk</a:t>
            </a:r>
            <a:r>
              <a:rPr lang="en-US" dirty="0" smtClean="0">
                <a:sym typeface="Wingdings" panose="05000000000000000000" pitchFamily="2" charset="2"/>
              </a:rPr>
              <a:t>) because:</a:t>
            </a:r>
          </a:p>
          <a:p>
            <a:pPr marL="457200" lvl="1" indent="0" algn="just">
              <a:buNone/>
            </a:pPr>
            <a:endParaRPr lang="en-US" dirty="0" smtClean="0">
              <a:sym typeface="Wingdings" panose="05000000000000000000" pitchFamily="2" charset="2"/>
            </a:endParaRPr>
          </a:p>
          <a:p>
            <a:pPr lvl="1" algn="just"/>
            <a:r>
              <a:rPr lang="en-US" i="1" dirty="0" smtClean="0"/>
              <a:t>Reason 1</a:t>
            </a:r>
            <a:r>
              <a:rPr lang="en-US" i="1" dirty="0"/>
              <a:t>, It takes like 5 times the amount of time required to create 1 CS account than creating a Aeries Web account</a:t>
            </a:r>
            <a:r>
              <a:rPr lang="en-US" i="1" dirty="0" smtClean="0"/>
              <a:t>. Oh also, many more steps.</a:t>
            </a:r>
            <a:endParaRPr lang="en-US" i="1" dirty="0"/>
          </a:p>
          <a:p>
            <a:pPr lvl="1" algn="just"/>
            <a:r>
              <a:rPr lang="en-US" i="1" dirty="0" smtClean="0"/>
              <a:t>Reason 2, </a:t>
            </a:r>
            <a:r>
              <a:rPr lang="en-US" i="1" dirty="0"/>
              <a:t>Aeries just can’t stop spamming our brains repeating to us over and over they are not developing CS anymore </a:t>
            </a:r>
            <a:r>
              <a:rPr lang="en-US" i="1" dirty="0" smtClean="0"/>
              <a:t>we are now hating it (Cesar and I). </a:t>
            </a:r>
          </a:p>
          <a:p>
            <a:pPr marL="457200" lvl="1" indent="0" algn="just">
              <a:buNone/>
            </a:pPr>
            <a:r>
              <a:rPr lang="en-US" i="1" dirty="0" smtClean="0"/>
              <a:t>Actually now that I think of it, I think we should start to spam you automatically every time they spam us, hey! that might actually work!</a:t>
            </a:r>
            <a:endParaRPr lang="en-US" i="1" dirty="0"/>
          </a:p>
          <a:p>
            <a:pPr lvl="1" algn="just"/>
            <a:r>
              <a:rPr lang="en-US" i="1" dirty="0" smtClean="0"/>
              <a:t>Reason 3, Because they are not developing for CS anymore, all new features are just available in the Web version (such as, the Profile Screen, although is not the only one of course), so now by not using it, we are missing features.</a:t>
            </a:r>
          </a:p>
          <a:p>
            <a:pPr marL="457200" lvl="1" indent="0" algn="just">
              <a:buNone/>
            </a:pPr>
            <a:endParaRPr lang="en-US" i="1" dirty="0" smtClean="0"/>
          </a:p>
          <a:p>
            <a:pPr marL="457200" lvl="1" indent="0" algn="just">
              <a:buNone/>
            </a:pPr>
            <a:endParaRPr lang="en-US" i="1" dirty="0" smtClean="0"/>
          </a:p>
          <a:p>
            <a:pPr marL="457200" lvl="1" indent="0">
              <a:buNone/>
            </a:pPr>
            <a:endParaRPr lang="en-US" dirty="0"/>
          </a:p>
        </p:txBody>
      </p:sp>
    </p:spTree>
    <p:extLst>
      <p:ext uri="{BB962C8B-B14F-4D97-AF65-F5344CB8AC3E}">
        <p14:creationId xmlns:p14="http://schemas.microsoft.com/office/powerpoint/2010/main" val="320762135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85590"/>
          </a:xfrm>
        </p:spPr>
        <p:txBody>
          <a:bodyPr/>
          <a:lstStyle/>
          <a:p>
            <a:r>
              <a:rPr lang="en-US" dirty="0" smtClean="0"/>
              <a:t>What can we do then?</a:t>
            </a:r>
            <a:endParaRPr lang="en-US" dirty="0"/>
          </a:p>
        </p:txBody>
      </p:sp>
      <p:sp>
        <p:nvSpPr>
          <p:cNvPr id="3" name="Content Placeholder 2"/>
          <p:cNvSpPr>
            <a:spLocks noGrp="1"/>
          </p:cNvSpPr>
          <p:nvPr>
            <p:ph idx="1"/>
          </p:nvPr>
        </p:nvSpPr>
        <p:spPr>
          <a:xfrm>
            <a:off x="2589212" y="1905000"/>
            <a:ext cx="8256588" cy="4152900"/>
          </a:xfrm>
        </p:spPr>
        <p:txBody>
          <a:bodyPr>
            <a:normAutofit/>
          </a:bodyPr>
          <a:lstStyle/>
          <a:p>
            <a:pPr marL="457200" lvl="1" indent="0" algn="just">
              <a:buNone/>
            </a:pPr>
            <a:r>
              <a:rPr lang="en-US" i="1" dirty="0" smtClean="0">
                <a:sym typeface="Wingdings" panose="05000000000000000000" pitchFamily="2" charset="2"/>
              </a:rPr>
              <a:t>You tell me, your ideas will help, if not in this list:</a:t>
            </a:r>
          </a:p>
          <a:p>
            <a:pPr marL="457200" lvl="1" indent="0" algn="just">
              <a:buNone/>
            </a:pPr>
            <a:endParaRPr lang="en-US" i="1" dirty="0" smtClean="0">
              <a:sym typeface="Wingdings" panose="05000000000000000000" pitchFamily="2" charset="2"/>
            </a:endParaRPr>
          </a:p>
          <a:p>
            <a:pPr lvl="1" algn="just"/>
            <a:r>
              <a:rPr lang="en-US" i="1" dirty="0" smtClean="0"/>
              <a:t>First of all, </a:t>
            </a:r>
            <a:r>
              <a:rPr lang="en-US" b="1" i="1" dirty="0" smtClean="0"/>
              <a:t>we need to know any reasons or difficulties  </a:t>
            </a:r>
            <a:r>
              <a:rPr lang="en-US" i="1" dirty="0" smtClean="0"/>
              <a:t>you find </a:t>
            </a:r>
            <a:r>
              <a:rPr lang="en-US" i="1" dirty="0" smtClean="0"/>
              <a:t>when you try to use it, then we can proceed into what to do next, we have heard some people can’t find their way around, or can’t find their stuff at all.  We will help.</a:t>
            </a:r>
          </a:p>
          <a:p>
            <a:pPr lvl="1" algn="just"/>
            <a:r>
              <a:rPr lang="en-US" i="1" dirty="0" smtClean="0"/>
              <a:t>We were thinking about </a:t>
            </a:r>
            <a:r>
              <a:rPr lang="en-US" b="1" i="1" dirty="0" smtClean="0"/>
              <a:t>making a relational table </a:t>
            </a:r>
            <a:r>
              <a:rPr lang="en-US" i="1" dirty="0" smtClean="0"/>
              <a:t>that will tell people were their screens were in CS and how to get them now in Aeries Web, just tell us which screens you use in CS.</a:t>
            </a:r>
          </a:p>
          <a:p>
            <a:pPr lvl="1" algn="just"/>
            <a:r>
              <a:rPr lang="en-US" i="1" dirty="0" smtClean="0"/>
              <a:t>Remembering the 2 most helpful Aeries Web features: </a:t>
            </a:r>
            <a:r>
              <a:rPr lang="en-US" b="1" i="1" dirty="0" smtClean="0"/>
              <a:t>Favorites</a:t>
            </a:r>
            <a:r>
              <a:rPr lang="en-US" i="1" dirty="0" smtClean="0"/>
              <a:t> and </a:t>
            </a:r>
            <a:r>
              <a:rPr lang="en-US" b="1" i="1" dirty="0" smtClean="0"/>
              <a:t>Search</a:t>
            </a:r>
          </a:p>
          <a:p>
            <a:pPr lvl="1" algn="just"/>
            <a:r>
              <a:rPr lang="en-US" i="1" dirty="0" smtClean="0"/>
              <a:t>Having 1 or two people willing to start the change, that later on can show you later your way around it too. We will figure out anything getting in the way of the transition</a:t>
            </a:r>
          </a:p>
          <a:p>
            <a:pPr lvl="1" algn="just"/>
            <a:endParaRPr lang="en-US" i="1" dirty="0" smtClean="0"/>
          </a:p>
          <a:p>
            <a:pPr marL="457200" lvl="1" indent="0" algn="just">
              <a:buNone/>
            </a:pPr>
            <a:endParaRPr lang="en-US" i="1" dirty="0" smtClean="0"/>
          </a:p>
          <a:p>
            <a:pPr marL="457200" lvl="1" indent="0" algn="just">
              <a:buNone/>
            </a:pPr>
            <a:endParaRPr lang="en-US" i="1" dirty="0" smtClean="0"/>
          </a:p>
          <a:p>
            <a:pPr marL="457200" lvl="1" indent="0">
              <a:buNone/>
            </a:pPr>
            <a:endParaRPr lang="en-US" dirty="0"/>
          </a:p>
        </p:txBody>
      </p:sp>
    </p:spTree>
    <p:extLst>
      <p:ext uri="{BB962C8B-B14F-4D97-AF65-F5344CB8AC3E}">
        <p14:creationId xmlns:p14="http://schemas.microsoft.com/office/powerpoint/2010/main" val="235926873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85590"/>
          </a:xfrm>
        </p:spPr>
        <p:txBody>
          <a:bodyPr/>
          <a:lstStyle/>
          <a:p>
            <a:r>
              <a:rPr lang="en-US" dirty="0" smtClean="0"/>
              <a:t>Other Stuff – Student Profile</a:t>
            </a:r>
            <a:endParaRPr lang="en-US" dirty="0"/>
          </a:p>
        </p:txBody>
      </p:sp>
      <p:sp>
        <p:nvSpPr>
          <p:cNvPr id="3" name="Content Placeholder 2"/>
          <p:cNvSpPr>
            <a:spLocks noGrp="1"/>
          </p:cNvSpPr>
          <p:nvPr>
            <p:ph idx="1"/>
          </p:nvPr>
        </p:nvSpPr>
        <p:spPr>
          <a:xfrm>
            <a:off x="2589212" y="1905000"/>
            <a:ext cx="8256588" cy="4152900"/>
          </a:xfrm>
        </p:spPr>
        <p:txBody>
          <a:bodyPr>
            <a:normAutofit fontScale="92500"/>
          </a:bodyPr>
          <a:lstStyle/>
          <a:p>
            <a:pPr algn="just"/>
            <a:r>
              <a:rPr lang="en-US" b="1" dirty="0" smtClean="0"/>
              <a:t>Sending you to the maze Aeries Web is </a:t>
            </a:r>
            <a:r>
              <a:rPr lang="en-US" b="1" dirty="0"/>
              <a:t>is not </a:t>
            </a:r>
            <a:r>
              <a:rPr lang="en-US" b="1" dirty="0" err="1" smtClean="0"/>
              <a:t>thaaat</a:t>
            </a:r>
            <a:r>
              <a:rPr lang="en-US" b="1" dirty="0" smtClean="0"/>
              <a:t> </a:t>
            </a:r>
            <a:r>
              <a:rPr lang="en-US" b="1" dirty="0" smtClean="0"/>
              <a:t>sad.  Like it or not (preference not available in the near future anyways) </a:t>
            </a:r>
            <a:r>
              <a:rPr lang="en-US" b="1" dirty="0"/>
              <a:t>we have other interesting stuff we can take a look at </a:t>
            </a:r>
            <a:r>
              <a:rPr lang="en-US" b="1" dirty="0" smtClean="0"/>
              <a:t>there in ‘Student Profile’, like</a:t>
            </a:r>
            <a:r>
              <a:rPr lang="en-US" b="1" dirty="0"/>
              <a:t>:</a:t>
            </a:r>
          </a:p>
          <a:p>
            <a:pPr lvl="1" algn="just">
              <a:buFont typeface="Wingdings" panose="05000000000000000000" pitchFamily="2" charset="2"/>
              <a:buChar char="§"/>
            </a:pPr>
            <a:r>
              <a:rPr lang="en-US" i="1" dirty="0"/>
              <a:t>Class summary: We can check the classes students have plus a trending that relates how they grades get better or worse in relation to their assignments</a:t>
            </a:r>
          </a:p>
          <a:p>
            <a:pPr lvl="1" algn="just">
              <a:buFont typeface="Wingdings" panose="05000000000000000000" pitchFamily="2" charset="2"/>
              <a:buChar char="§"/>
            </a:pPr>
            <a:r>
              <a:rPr lang="en-US" i="1" dirty="0"/>
              <a:t>College Entrance Requirements without having to go to  a separate screen</a:t>
            </a:r>
          </a:p>
          <a:p>
            <a:pPr lvl="1" algn="just">
              <a:buFont typeface="Wingdings" panose="05000000000000000000" pitchFamily="2" charset="2"/>
              <a:buChar char="§"/>
            </a:pPr>
            <a:r>
              <a:rPr lang="en-US" i="1" dirty="0"/>
              <a:t>Attendance Summary, which can take us to Overall Student Attendance </a:t>
            </a:r>
            <a:r>
              <a:rPr lang="en-US" i="1" dirty="0" smtClean="0"/>
              <a:t>too</a:t>
            </a:r>
          </a:p>
          <a:p>
            <a:pPr lvl="1" algn="just">
              <a:buFont typeface="Wingdings" panose="05000000000000000000" pitchFamily="2" charset="2"/>
              <a:buChar char="§"/>
            </a:pPr>
            <a:r>
              <a:rPr lang="en-US" i="1" dirty="0" smtClean="0"/>
              <a:t>Their Graduation Status Credit Summary</a:t>
            </a:r>
          </a:p>
          <a:p>
            <a:pPr lvl="1" algn="just">
              <a:buFont typeface="Wingdings" panose="05000000000000000000" pitchFamily="2" charset="2"/>
              <a:buChar char="§"/>
            </a:pPr>
            <a:r>
              <a:rPr lang="en-US" i="1" dirty="0" smtClean="0"/>
              <a:t>Most recent test results</a:t>
            </a:r>
            <a:endParaRPr lang="en-US" i="1" dirty="0"/>
          </a:p>
          <a:p>
            <a:pPr lvl="1" algn="just">
              <a:buFont typeface="Wingdings" panose="05000000000000000000" pitchFamily="2" charset="2"/>
              <a:buChar char="§"/>
            </a:pPr>
            <a:r>
              <a:rPr lang="en-US" i="1" dirty="0"/>
              <a:t>Red Flags</a:t>
            </a:r>
          </a:p>
          <a:p>
            <a:pPr lvl="1" algn="just">
              <a:buFont typeface="Wingdings" panose="05000000000000000000" pitchFamily="2" charset="2"/>
              <a:buChar char="§"/>
            </a:pPr>
            <a:r>
              <a:rPr lang="en-US" i="1" dirty="0"/>
              <a:t>A Summary of Discipline, Counseling and Interventions </a:t>
            </a:r>
            <a:endParaRPr lang="en-US" i="1" dirty="0" smtClean="0"/>
          </a:p>
          <a:p>
            <a:pPr lvl="1" algn="just">
              <a:buFont typeface="Wingdings" panose="05000000000000000000" pitchFamily="2" charset="2"/>
              <a:buChar char="§"/>
            </a:pPr>
            <a:r>
              <a:rPr lang="en-US" i="1" dirty="0" smtClean="0"/>
              <a:t>Programs the student is into</a:t>
            </a:r>
            <a:endParaRPr lang="en-US" i="1" dirty="0"/>
          </a:p>
          <a:p>
            <a:pPr marL="457200" lvl="1" indent="0">
              <a:buNone/>
            </a:pPr>
            <a:endParaRPr lang="en-US" dirty="0"/>
          </a:p>
        </p:txBody>
      </p:sp>
    </p:spTree>
    <p:extLst>
      <p:ext uri="{BB962C8B-B14F-4D97-AF65-F5344CB8AC3E}">
        <p14:creationId xmlns:p14="http://schemas.microsoft.com/office/powerpoint/2010/main" val="106886026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500"/>
                                        <p:tgtEl>
                                          <p:spTgt spid="3">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500"/>
                                        <p:tgtEl>
                                          <p:spTgt spid="3">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fade">
                                      <p:cBhvr>
                                        <p:cTn id="3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Favorites and Forms/Reports Search</a:t>
            </a:r>
            <a:endParaRPr lang="en-US" dirty="0"/>
          </a:p>
        </p:txBody>
      </p:sp>
      <p:sp>
        <p:nvSpPr>
          <p:cNvPr id="3" name="Content Placeholder 2"/>
          <p:cNvSpPr>
            <a:spLocks noGrp="1"/>
          </p:cNvSpPr>
          <p:nvPr>
            <p:ph idx="1"/>
          </p:nvPr>
        </p:nvSpPr>
        <p:spPr>
          <a:xfrm>
            <a:off x="2284412" y="1663700"/>
            <a:ext cx="8915400" cy="4711700"/>
          </a:xfrm>
        </p:spPr>
        <p:txBody>
          <a:bodyPr>
            <a:normAutofit/>
          </a:bodyPr>
          <a:lstStyle/>
          <a:p>
            <a:r>
              <a:rPr lang="en-US" dirty="0" smtClean="0"/>
              <a:t>Truth is, almost anything in CS is already in the Web, but sometimes we can’t find it, so how do we find  a ‘form’ we use, that we can’t find in Aeries Web? Introducing your two best Aeries Web friends:</a:t>
            </a:r>
          </a:p>
          <a:p>
            <a:pPr lvl="1">
              <a:buFont typeface="Wingdings" panose="05000000000000000000" pitchFamily="2" charset="2"/>
              <a:buChar char="Ø"/>
            </a:pPr>
            <a:r>
              <a:rPr lang="en-US" dirty="0" smtClean="0"/>
              <a:t>On the menu of the left, click on the bottom ‘View all forms’ or ‘View all Reports’</a:t>
            </a:r>
          </a:p>
          <a:p>
            <a:pPr lvl="2"/>
            <a:r>
              <a:rPr lang="en-US" dirty="0" smtClean="0"/>
              <a:t>On the ‘</a:t>
            </a:r>
            <a:r>
              <a:rPr lang="en-US" b="1" dirty="0" smtClean="0"/>
              <a:t>Keyword</a:t>
            </a:r>
            <a:r>
              <a:rPr lang="en-US" dirty="0" smtClean="0"/>
              <a:t>’ field, type what are you looking for, like ‘Discipline’ or ‘Attendance’ or ‘College’… and press Enter on your keyboard</a:t>
            </a:r>
          </a:p>
          <a:p>
            <a:pPr lvl="2"/>
            <a:r>
              <a:rPr lang="en-US" dirty="0" smtClean="0"/>
              <a:t>Click on the form that you want to open from the list below to open it in your screen</a:t>
            </a:r>
          </a:p>
          <a:p>
            <a:pPr lvl="2"/>
            <a:r>
              <a:rPr lang="en-US" dirty="0" smtClean="0"/>
              <a:t>If it is what you were looking for, add it to Favorites! </a:t>
            </a:r>
          </a:p>
          <a:p>
            <a:pPr lvl="2"/>
            <a:endParaRPr lang="en-US" dirty="0" smtClean="0"/>
          </a:p>
          <a:p>
            <a:pPr lvl="1">
              <a:buFont typeface="Wingdings" panose="05000000000000000000" pitchFamily="2" charset="2"/>
              <a:buChar char="Ø"/>
            </a:pPr>
            <a:r>
              <a:rPr lang="en-US" dirty="0" smtClean="0"/>
              <a:t>Adding to </a:t>
            </a:r>
            <a:r>
              <a:rPr lang="en-US" b="1" dirty="0" smtClean="0"/>
              <a:t>favorites</a:t>
            </a:r>
          </a:p>
          <a:p>
            <a:pPr lvl="2"/>
            <a:r>
              <a:rPr lang="en-US" dirty="0" smtClean="0"/>
              <a:t>With the form you have on screen, click on ‘Edit My Favorites’ on the left menu at the top</a:t>
            </a:r>
          </a:p>
          <a:p>
            <a:pPr lvl="2"/>
            <a:r>
              <a:rPr lang="en-US" dirty="0" smtClean="0"/>
              <a:t>Click the ‘Add to Favorites’ button…and Magic! You will never have to search for that form or report again </a:t>
            </a:r>
            <a:r>
              <a:rPr lang="en-US" dirty="0" err="1" smtClean="0"/>
              <a:t>weee</a:t>
            </a:r>
            <a:r>
              <a:rPr lang="en-US" dirty="0" smtClean="0"/>
              <a:t>!!!</a:t>
            </a:r>
            <a:endParaRPr lang="en-US" dirty="0"/>
          </a:p>
        </p:txBody>
      </p:sp>
    </p:spTree>
    <p:extLst>
      <p:ext uri="{BB962C8B-B14F-4D97-AF65-F5344CB8AC3E}">
        <p14:creationId xmlns:p14="http://schemas.microsoft.com/office/powerpoint/2010/main" val="127402234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Refresher Course</a:t>
            </a:r>
            <a:endParaRPr lang="en-US" dirty="0"/>
          </a:p>
        </p:txBody>
      </p:sp>
      <p:sp>
        <p:nvSpPr>
          <p:cNvPr id="3" name="Content Placeholder 2"/>
          <p:cNvSpPr>
            <a:spLocks noGrp="1"/>
          </p:cNvSpPr>
          <p:nvPr>
            <p:ph idx="1"/>
          </p:nvPr>
        </p:nvSpPr>
        <p:spPr>
          <a:xfrm>
            <a:off x="3592512" y="2616200"/>
            <a:ext cx="5437188" cy="939800"/>
          </a:xfrm>
        </p:spPr>
        <p:txBody>
          <a:bodyPr>
            <a:normAutofit/>
          </a:bodyPr>
          <a:lstStyle/>
          <a:p>
            <a:pPr marL="0" indent="0" algn="ctr">
              <a:buNone/>
            </a:pPr>
            <a:r>
              <a:rPr lang="en-US" sz="5400" dirty="0" smtClean="0"/>
              <a:t>99/99/9999</a:t>
            </a:r>
            <a:endParaRPr lang="en-US" sz="5400" dirty="0"/>
          </a:p>
        </p:txBody>
      </p:sp>
      <p:sp>
        <p:nvSpPr>
          <p:cNvPr id="4" name="Content Placeholder 2"/>
          <p:cNvSpPr txBox="1">
            <a:spLocks/>
          </p:cNvSpPr>
          <p:nvPr/>
        </p:nvSpPr>
        <p:spPr>
          <a:xfrm>
            <a:off x="3186112" y="5003800"/>
            <a:ext cx="7658100" cy="762000"/>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r">
              <a:buFont typeface="Wingdings 3" charset="2"/>
              <a:buNone/>
            </a:pPr>
            <a:r>
              <a:rPr lang="en-US" sz="2000" dirty="0" smtClean="0"/>
              <a:t>Documentation on the district website, thanks!</a:t>
            </a:r>
          </a:p>
          <a:p>
            <a:pPr marL="0" indent="0" algn="r">
              <a:buNone/>
            </a:pPr>
            <a:r>
              <a:rPr lang="en-US" sz="2000" dirty="0"/>
              <a:t>http://www.cuhsd.net/General-Info/Staff-Resources/index.html</a:t>
            </a:r>
          </a:p>
        </p:txBody>
      </p:sp>
    </p:spTree>
    <p:extLst>
      <p:ext uri="{BB962C8B-B14F-4D97-AF65-F5344CB8AC3E}">
        <p14:creationId xmlns:p14="http://schemas.microsoft.com/office/powerpoint/2010/main" val="389119756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Information</a:t>
            </a:r>
            <a:endParaRPr lang="en-US" dirty="0"/>
          </a:p>
        </p:txBody>
      </p:sp>
      <p:sp>
        <p:nvSpPr>
          <p:cNvPr id="3" name="Content Placeholder 2"/>
          <p:cNvSpPr>
            <a:spLocks noGrp="1"/>
          </p:cNvSpPr>
          <p:nvPr>
            <p:ph idx="1"/>
          </p:nvPr>
        </p:nvSpPr>
        <p:spPr>
          <a:xfrm>
            <a:off x="2592925" y="1320800"/>
            <a:ext cx="8915400" cy="1168400"/>
          </a:xfrm>
        </p:spPr>
        <p:txBody>
          <a:bodyPr/>
          <a:lstStyle/>
          <a:p>
            <a:pPr algn="just">
              <a:buFont typeface="Wingdings" panose="05000000000000000000" pitchFamily="2" charset="2"/>
              <a:buChar char="v"/>
            </a:pPr>
            <a:r>
              <a:rPr lang="en-US" dirty="0" smtClean="0"/>
              <a:t>General Query Information can be find at the district website under:</a:t>
            </a:r>
          </a:p>
          <a:p>
            <a:pPr lvl="1" algn="just"/>
            <a:r>
              <a:rPr lang="en-US" dirty="0" smtClean="0"/>
              <a:t>General Info</a:t>
            </a:r>
          </a:p>
          <a:p>
            <a:pPr lvl="2" algn="just"/>
            <a:r>
              <a:rPr lang="en-US" dirty="0" smtClean="0"/>
              <a:t>Staff Resources</a:t>
            </a:r>
            <a:endParaRPr lang="en-US" dirty="0"/>
          </a:p>
        </p:txBody>
      </p:sp>
      <p:pic>
        <p:nvPicPr>
          <p:cNvPr id="4" name="Picture 3"/>
          <p:cNvPicPr>
            <a:picLocks noChangeAspect="1"/>
          </p:cNvPicPr>
          <p:nvPr/>
        </p:nvPicPr>
        <p:blipFill>
          <a:blip r:embed="rId2"/>
          <a:stretch>
            <a:fillRect/>
          </a:stretch>
        </p:blipFill>
        <p:spPr>
          <a:xfrm>
            <a:off x="3349625" y="2400299"/>
            <a:ext cx="6442075" cy="3945929"/>
          </a:xfrm>
          <a:prstGeom prst="rect">
            <a:avLst/>
          </a:prstGeom>
        </p:spPr>
      </p:pic>
    </p:spTree>
    <p:extLst>
      <p:ext uri="{BB962C8B-B14F-4D97-AF65-F5344CB8AC3E}">
        <p14:creationId xmlns:p14="http://schemas.microsoft.com/office/powerpoint/2010/main" val="2033003640"/>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Available </a:t>
            </a:r>
            <a:r>
              <a:rPr lang="en-US" dirty="0" smtClean="0"/>
              <a:t>Resources of our Website</a:t>
            </a:r>
            <a:endParaRPr lang="en-US" dirty="0"/>
          </a:p>
        </p:txBody>
      </p:sp>
      <p:sp>
        <p:nvSpPr>
          <p:cNvPr id="3" name="Content Placeholder 2"/>
          <p:cNvSpPr>
            <a:spLocks noGrp="1"/>
          </p:cNvSpPr>
          <p:nvPr>
            <p:ph idx="1"/>
          </p:nvPr>
        </p:nvSpPr>
        <p:spPr>
          <a:xfrm>
            <a:off x="3719512" y="2540000"/>
            <a:ext cx="5551488" cy="2489200"/>
          </a:xfrm>
        </p:spPr>
        <p:txBody>
          <a:bodyPr>
            <a:normAutofit/>
          </a:bodyPr>
          <a:lstStyle/>
          <a:p>
            <a:r>
              <a:rPr lang="en-US" sz="2800" dirty="0" smtClean="0"/>
              <a:t>Queries</a:t>
            </a:r>
          </a:p>
          <a:p>
            <a:r>
              <a:rPr lang="en-US" sz="2800" dirty="0" smtClean="0"/>
              <a:t>Table Information</a:t>
            </a:r>
          </a:p>
          <a:p>
            <a:r>
              <a:rPr lang="en-US" sz="2800" dirty="0" smtClean="0"/>
              <a:t>Documentation</a:t>
            </a:r>
          </a:p>
          <a:p>
            <a:r>
              <a:rPr lang="en-US" sz="2800" dirty="0" smtClean="0"/>
              <a:t>Videos </a:t>
            </a:r>
            <a:endParaRPr lang="en-US" sz="2800" dirty="0"/>
          </a:p>
        </p:txBody>
      </p:sp>
    </p:spTree>
    <p:extLst>
      <p:ext uri="{BB962C8B-B14F-4D97-AF65-F5344CB8AC3E}">
        <p14:creationId xmlns:p14="http://schemas.microsoft.com/office/powerpoint/2010/main" val="20823275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Stuff</a:t>
            </a:r>
            <a:endParaRPr lang="en-US" dirty="0"/>
          </a:p>
        </p:txBody>
      </p:sp>
      <p:sp>
        <p:nvSpPr>
          <p:cNvPr id="3" name="Content Placeholder 2"/>
          <p:cNvSpPr>
            <a:spLocks noGrp="1"/>
          </p:cNvSpPr>
          <p:nvPr>
            <p:ph idx="1"/>
          </p:nvPr>
        </p:nvSpPr>
        <p:spPr>
          <a:xfrm>
            <a:off x="3033712" y="2133600"/>
            <a:ext cx="7253288" cy="3136900"/>
          </a:xfrm>
        </p:spPr>
        <p:txBody>
          <a:bodyPr>
            <a:normAutofit fontScale="92500" lnSpcReduction="10000"/>
          </a:bodyPr>
          <a:lstStyle/>
          <a:p>
            <a:r>
              <a:rPr lang="en-US" sz="2000" dirty="0" smtClean="0"/>
              <a:t>Identifying homeless and foster students</a:t>
            </a:r>
          </a:p>
          <a:p>
            <a:r>
              <a:rPr lang="en-US" sz="2000" dirty="0" smtClean="0"/>
              <a:t>Find Students with 2 of more F’s (sort of)</a:t>
            </a:r>
          </a:p>
          <a:p>
            <a:r>
              <a:rPr lang="en-US" sz="2000" dirty="0"/>
              <a:t>Getting student grades by Course Name…</a:t>
            </a:r>
            <a:endParaRPr lang="en-US" sz="2000" dirty="0" smtClean="0"/>
          </a:p>
          <a:p>
            <a:r>
              <a:rPr lang="en-US" sz="2000" dirty="0" smtClean="0"/>
              <a:t>Student Test Scores</a:t>
            </a:r>
          </a:p>
          <a:p>
            <a:r>
              <a:rPr lang="en-US" sz="2000" dirty="0" smtClean="0"/>
              <a:t>Students Taking the same course on different years</a:t>
            </a:r>
          </a:p>
          <a:p>
            <a:r>
              <a:rPr lang="en-US" sz="2000" dirty="0" smtClean="0"/>
              <a:t>Other Stuff</a:t>
            </a:r>
          </a:p>
          <a:p>
            <a:r>
              <a:rPr lang="en-US" sz="2000" dirty="0"/>
              <a:t>Attendance Data (???)</a:t>
            </a:r>
          </a:p>
          <a:p>
            <a:r>
              <a:rPr lang="en-US" sz="2000" dirty="0" smtClean="0"/>
              <a:t>Featured Advertising</a:t>
            </a:r>
            <a:endParaRPr lang="en-US" sz="2000" dirty="0"/>
          </a:p>
        </p:txBody>
      </p:sp>
    </p:spTree>
    <p:extLst>
      <p:ext uri="{BB962C8B-B14F-4D97-AF65-F5344CB8AC3E}">
        <p14:creationId xmlns:p14="http://schemas.microsoft.com/office/powerpoint/2010/main" val="219816918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500"/>
                                        <p:tgtEl>
                                          <p:spTgt spid="3">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Identifying Homeless/Foster Students</a:t>
            </a:r>
            <a:endParaRPr lang="en-US" dirty="0"/>
          </a:p>
        </p:txBody>
      </p:sp>
      <p:sp>
        <p:nvSpPr>
          <p:cNvPr id="3" name="Content Placeholder 2"/>
          <p:cNvSpPr>
            <a:spLocks noGrp="1"/>
          </p:cNvSpPr>
          <p:nvPr>
            <p:ph idx="1"/>
          </p:nvPr>
        </p:nvSpPr>
        <p:spPr>
          <a:xfrm>
            <a:off x="2589212" y="3611340"/>
            <a:ext cx="8915400" cy="2476500"/>
          </a:xfrm>
        </p:spPr>
        <p:txBody>
          <a:bodyPr>
            <a:normAutofit/>
          </a:bodyPr>
          <a:lstStyle/>
          <a:p>
            <a:pPr algn="just"/>
            <a:r>
              <a:rPr lang="en-US" b="1" i="1" u="sng" dirty="0" smtClean="0"/>
              <a:t>Getting Foster Students:</a:t>
            </a:r>
          </a:p>
          <a:p>
            <a:pPr marL="457200" lvl="1" indent="0" algn="just">
              <a:buNone/>
            </a:pPr>
            <a:r>
              <a:rPr lang="en-US" dirty="0"/>
              <a:t>LIST STU ID NM GR PGM PGM.CD? IF PGM.CD = 190</a:t>
            </a:r>
            <a:endParaRPr lang="en-US" dirty="0" smtClean="0"/>
          </a:p>
          <a:p>
            <a:pPr algn="just"/>
            <a:r>
              <a:rPr lang="en-US" b="1" i="1" u="sng" dirty="0" smtClean="0"/>
              <a:t>Getting Homeless Students:</a:t>
            </a:r>
          </a:p>
          <a:p>
            <a:pPr marL="0" indent="0" algn="just">
              <a:buNone/>
            </a:pPr>
            <a:r>
              <a:rPr lang="en-US" dirty="0" smtClean="0"/>
              <a:t>	LIST </a:t>
            </a:r>
            <a:r>
              <a:rPr lang="en-US" dirty="0"/>
              <a:t>STU ID NM GR PGM PGM.CD? IF PGM.CD = </a:t>
            </a:r>
            <a:r>
              <a:rPr lang="en-US" dirty="0" smtClean="0"/>
              <a:t>191</a:t>
            </a:r>
            <a:endParaRPr lang="en-US" dirty="0"/>
          </a:p>
          <a:p>
            <a:pPr algn="just"/>
            <a:r>
              <a:rPr lang="en-US" b="1" i="1" u="sng" dirty="0" smtClean="0"/>
              <a:t>Getting both (Might bring duplicates):</a:t>
            </a:r>
          </a:p>
          <a:p>
            <a:pPr marL="0" indent="0" algn="just">
              <a:buNone/>
            </a:pPr>
            <a:r>
              <a:rPr lang="en-US" dirty="0" smtClean="0"/>
              <a:t>	LIST </a:t>
            </a:r>
            <a:r>
              <a:rPr lang="en-US" dirty="0"/>
              <a:t>STU ID NM GR PGM PGM.CD? IF PGM.CD = 190 OR PGM.CD = 191</a:t>
            </a:r>
            <a:endParaRPr lang="en-US" dirty="0" smtClean="0"/>
          </a:p>
        </p:txBody>
      </p:sp>
      <p:sp>
        <p:nvSpPr>
          <p:cNvPr id="4" name="Content Placeholder 2"/>
          <p:cNvSpPr txBox="1">
            <a:spLocks/>
          </p:cNvSpPr>
          <p:nvPr/>
        </p:nvSpPr>
        <p:spPr>
          <a:xfrm>
            <a:off x="2589212" y="1905000"/>
            <a:ext cx="8915400" cy="16637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dirty="0" smtClean="0"/>
              <a:t>Foster Students are identified in Aeries with program code 190</a:t>
            </a:r>
          </a:p>
          <a:p>
            <a:r>
              <a:rPr lang="en-US" dirty="0" smtClean="0"/>
              <a:t>Homeless Students are identified in Aeries with program code 191</a:t>
            </a:r>
          </a:p>
          <a:p>
            <a:pPr marL="457200" lvl="1" indent="0">
              <a:buFont typeface="Wingdings 3" charset="2"/>
              <a:buNone/>
            </a:pPr>
            <a:endParaRPr lang="en-US" dirty="0" smtClean="0"/>
          </a:p>
          <a:p>
            <a:pPr marL="457200" lvl="1" indent="0">
              <a:buFont typeface="Wingdings 3" charset="2"/>
              <a:buNone/>
            </a:pPr>
            <a:r>
              <a:rPr lang="en-US" dirty="0" smtClean="0"/>
              <a:t>So…</a:t>
            </a:r>
          </a:p>
          <a:p>
            <a:pPr marL="457200" lvl="1" indent="0">
              <a:buFont typeface="Wingdings 3" charset="2"/>
              <a:buNone/>
            </a:pPr>
            <a:endParaRPr lang="en-US" dirty="0"/>
          </a:p>
          <a:p>
            <a:pPr marL="457200" lvl="1" indent="0">
              <a:buFont typeface="Wingdings 3" charset="2"/>
              <a:buNone/>
            </a:pPr>
            <a:endParaRPr lang="en-US" dirty="0"/>
          </a:p>
        </p:txBody>
      </p:sp>
    </p:spTree>
    <p:extLst>
      <p:ext uri="{BB962C8B-B14F-4D97-AF65-F5344CB8AC3E}">
        <p14:creationId xmlns:p14="http://schemas.microsoft.com/office/powerpoint/2010/main" val="165249558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par>
                          <p:cTn id="19" fill="hold">
                            <p:stCondLst>
                              <p:cond delay="1500"/>
                            </p:stCondLst>
                            <p:childTnLst>
                              <p:par>
                                <p:cTn id="20" presetID="10" presetClass="entr" presetSubtype="0" fill="hold" grpId="0" nodeType="after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childTnLst>
                          </p:cTn>
                        </p:par>
                        <p:par>
                          <p:cTn id="27" fill="hold">
                            <p:stCondLst>
                              <p:cond delay="2500"/>
                            </p:stCondLst>
                            <p:childTnLst>
                              <p:par>
                                <p:cTn id="28" presetID="10" presetClass="entr" presetSubtype="0" fill="hold" grpId="0" nodeType="after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500"/>
                                        <p:tgtEl>
                                          <p:spTgt spid="3">
                                            <p:txEl>
                                              <p:pRg st="4" end="4"/>
                                            </p:txEl>
                                          </p:spTgt>
                                        </p:tgtEl>
                                      </p:cBhvr>
                                    </p:animEffect>
                                  </p:childTnLst>
                                </p:cTn>
                              </p:par>
                            </p:childTnLst>
                          </p:cTn>
                        </p:par>
                        <p:par>
                          <p:cTn id="31" fill="hold">
                            <p:stCondLst>
                              <p:cond delay="3000"/>
                            </p:stCondLst>
                            <p:childTnLst>
                              <p:par>
                                <p:cTn id="32" presetID="10" presetClass="entr" presetSubtype="0" fill="hold" grpId="0" nodeType="after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Identifying Homeless/Foster Students</a:t>
            </a:r>
            <a:endParaRPr lang="en-US" dirty="0"/>
          </a:p>
        </p:txBody>
      </p:sp>
      <p:sp>
        <p:nvSpPr>
          <p:cNvPr id="3" name="Content Placeholder 2"/>
          <p:cNvSpPr>
            <a:spLocks noGrp="1"/>
          </p:cNvSpPr>
          <p:nvPr>
            <p:ph idx="1"/>
          </p:nvPr>
        </p:nvSpPr>
        <p:spPr>
          <a:xfrm>
            <a:off x="2591068" y="2699440"/>
            <a:ext cx="8915400" cy="1870980"/>
          </a:xfrm>
        </p:spPr>
        <p:txBody>
          <a:bodyPr>
            <a:normAutofit/>
          </a:bodyPr>
          <a:lstStyle/>
          <a:p>
            <a:pPr algn="just"/>
            <a:r>
              <a:rPr lang="en-US" b="1" i="1" u="sng" dirty="0" smtClean="0"/>
              <a:t>Getting both by </a:t>
            </a:r>
            <a:r>
              <a:rPr lang="en-US" i="1" u="sng" dirty="0" smtClean="0"/>
              <a:t>counselor</a:t>
            </a:r>
            <a:r>
              <a:rPr lang="en-US" b="1" i="1" u="sng" dirty="0" smtClean="0"/>
              <a:t> (Might bring duplicates):</a:t>
            </a:r>
          </a:p>
          <a:p>
            <a:pPr marL="0" indent="0" algn="just">
              <a:buNone/>
            </a:pPr>
            <a:r>
              <a:rPr lang="en-US" dirty="0"/>
              <a:t>	LIST STU ID NM GR CU PGM PGM.CD? IF STU.CU = </a:t>
            </a:r>
            <a:r>
              <a:rPr lang="en-US" i="1" dirty="0" smtClean="0">
                <a:effectLst>
                  <a:outerShdw blurRad="38100" dist="38100" dir="2700000" algn="tl">
                    <a:srgbClr val="000000">
                      <a:alpha val="43137"/>
                    </a:srgbClr>
                  </a:outerShdw>
                </a:effectLst>
              </a:rPr>
              <a:t>###</a:t>
            </a:r>
            <a:r>
              <a:rPr lang="en-US" dirty="0" smtClean="0"/>
              <a:t> </a:t>
            </a:r>
            <a:r>
              <a:rPr lang="en-US" dirty="0"/>
              <a:t>AND ( PGM.CD = </a:t>
            </a:r>
            <a:r>
              <a:rPr lang="en-US" dirty="0" smtClean="0"/>
              <a:t>	190 </a:t>
            </a:r>
            <a:r>
              <a:rPr lang="en-US" dirty="0"/>
              <a:t>OR PGM.CD = 191 </a:t>
            </a:r>
            <a:r>
              <a:rPr lang="en-US" dirty="0" smtClean="0"/>
              <a:t>)</a:t>
            </a:r>
          </a:p>
          <a:p>
            <a:pPr marL="0" indent="0" algn="just">
              <a:buNone/>
            </a:pPr>
            <a:r>
              <a:rPr lang="en-US" dirty="0" smtClean="0"/>
              <a:t/>
            </a:r>
            <a:br>
              <a:rPr lang="en-US" dirty="0" smtClean="0"/>
            </a:br>
            <a:r>
              <a:rPr lang="en-US" dirty="0"/>
              <a:t>	</a:t>
            </a:r>
            <a:r>
              <a:rPr lang="en-US" dirty="0" smtClean="0"/>
              <a:t>### </a:t>
            </a:r>
            <a:r>
              <a:rPr lang="en-US" dirty="0" smtClean="0"/>
              <a:t>= Your Counselor Number </a:t>
            </a:r>
            <a:endParaRPr lang="en-US" dirty="0"/>
          </a:p>
        </p:txBody>
      </p:sp>
      <p:sp>
        <p:nvSpPr>
          <p:cNvPr id="4" name="Content Placeholder 2"/>
          <p:cNvSpPr txBox="1">
            <a:spLocks/>
          </p:cNvSpPr>
          <p:nvPr/>
        </p:nvSpPr>
        <p:spPr>
          <a:xfrm>
            <a:off x="2589212" y="1697720"/>
            <a:ext cx="8383588" cy="4572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dirty="0" smtClean="0"/>
              <a:t>Even Better…</a:t>
            </a:r>
          </a:p>
          <a:p>
            <a:pPr marL="457200" lvl="1" indent="0">
              <a:buFont typeface="Wingdings 3" charset="2"/>
              <a:buNone/>
            </a:pPr>
            <a:endParaRPr lang="en-US" dirty="0"/>
          </a:p>
          <a:p>
            <a:pPr marL="457200" lvl="1" indent="0">
              <a:buFont typeface="Wingdings 3" charset="2"/>
              <a:buNone/>
            </a:pPr>
            <a:endParaRPr lang="en-US" dirty="0"/>
          </a:p>
        </p:txBody>
      </p:sp>
    </p:spTree>
    <p:extLst>
      <p:ext uri="{BB962C8B-B14F-4D97-AF65-F5344CB8AC3E}">
        <p14:creationId xmlns:p14="http://schemas.microsoft.com/office/powerpoint/2010/main" val="183004604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87190"/>
          </a:xfrm>
        </p:spPr>
        <p:txBody>
          <a:bodyPr/>
          <a:lstStyle/>
          <a:p>
            <a:r>
              <a:rPr lang="en-US" dirty="0" smtClean="0"/>
              <a:t>Find Students with 2 or more </a:t>
            </a:r>
            <a:r>
              <a:rPr lang="en-US" dirty="0"/>
              <a:t>F’s (or D’s)</a:t>
            </a:r>
          </a:p>
        </p:txBody>
      </p:sp>
      <p:sp>
        <p:nvSpPr>
          <p:cNvPr id="3" name="Content Placeholder 2"/>
          <p:cNvSpPr>
            <a:spLocks noGrp="1"/>
          </p:cNvSpPr>
          <p:nvPr>
            <p:ph idx="1"/>
          </p:nvPr>
        </p:nvSpPr>
        <p:spPr>
          <a:xfrm>
            <a:off x="2589212" y="1905000"/>
            <a:ext cx="8915400" cy="787400"/>
          </a:xfrm>
        </p:spPr>
        <p:txBody>
          <a:bodyPr/>
          <a:lstStyle/>
          <a:p>
            <a:r>
              <a:rPr lang="en-US" dirty="0" smtClean="0"/>
              <a:t>Aeries query won’t count your F’s, so you’ll have to count on your </a:t>
            </a:r>
            <a:r>
              <a:rPr lang="en-US" dirty="0" smtClean="0"/>
              <a:t>own. However</a:t>
            </a:r>
            <a:r>
              <a:rPr lang="en-US" dirty="0" smtClean="0"/>
              <a:t>, we can pull specific grades (yay?)</a:t>
            </a:r>
          </a:p>
          <a:p>
            <a:endParaRPr lang="en-US" dirty="0"/>
          </a:p>
        </p:txBody>
      </p:sp>
      <p:sp>
        <p:nvSpPr>
          <p:cNvPr id="4" name="Content Placeholder 2"/>
          <p:cNvSpPr txBox="1">
            <a:spLocks/>
          </p:cNvSpPr>
          <p:nvPr/>
        </p:nvSpPr>
        <p:spPr>
          <a:xfrm>
            <a:off x="2589212" y="2901950"/>
            <a:ext cx="8915400" cy="12827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pPr>
            <a:r>
              <a:rPr lang="en-US" dirty="0" smtClean="0"/>
              <a:t>	</a:t>
            </a:r>
            <a:r>
              <a:rPr lang="en-US" b="1" i="1" u="sng" dirty="0" smtClean="0"/>
              <a:t>Getting </a:t>
            </a:r>
            <a:r>
              <a:rPr lang="en-US" b="1" i="1" u="sng" dirty="0" smtClean="0"/>
              <a:t>Students with a Specific Grade and Course</a:t>
            </a:r>
          </a:p>
          <a:p>
            <a:pPr marL="457200" lvl="1" indent="0" algn="just">
              <a:buNone/>
            </a:pPr>
            <a:r>
              <a:rPr lang="en-US" dirty="0"/>
              <a:t>LIST STU HIS CRS STU.SN STU.NM STU.GR CRS.CN CRS.CO HIS.MK BY STU.NM CRS.CO IF </a:t>
            </a:r>
            <a:r>
              <a:rPr lang="en-US" b="1" dirty="0"/>
              <a:t>HIS.YR = </a:t>
            </a:r>
            <a:r>
              <a:rPr lang="en-US" b="1" i="1" dirty="0">
                <a:effectLst>
                  <a:outerShdw blurRad="38100" dist="38100" dir="2700000" algn="tl">
                    <a:srgbClr val="000000">
                      <a:alpha val="43137"/>
                    </a:srgbClr>
                  </a:outerShdw>
                </a:effectLst>
              </a:rPr>
              <a:t>15</a:t>
            </a:r>
            <a:r>
              <a:rPr lang="en-US" b="1" dirty="0"/>
              <a:t> </a:t>
            </a:r>
            <a:r>
              <a:rPr lang="en-US" dirty="0"/>
              <a:t>AND ( </a:t>
            </a:r>
            <a:r>
              <a:rPr lang="en-US" b="1" dirty="0"/>
              <a:t>HIS.TE = </a:t>
            </a:r>
            <a:r>
              <a:rPr lang="en-US" b="1" i="1" dirty="0">
                <a:effectLst>
                  <a:outerShdw blurRad="38100" dist="38100" dir="2700000" algn="tl">
                    <a:srgbClr val="000000">
                      <a:alpha val="43137"/>
                    </a:srgbClr>
                  </a:outerShdw>
                </a:effectLst>
              </a:rPr>
              <a:t>1</a:t>
            </a:r>
            <a:r>
              <a:rPr lang="en-US" b="1" dirty="0"/>
              <a:t> </a:t>
            </a:r>
            <a:r>
              <a:rPr lang="en-US" dirty="0"/>
              <a:t>AND </a:t>
            </a:r>
            <a:r>
              <a:rPr lang="en-US" b="1" dirty="0"/>
              <a:t>HIS.MK : </a:t>
            </a:r>
            <a:r>
              <a:rPr lang="en-US" b="1" i="1" dirty="0" smtClean="0">
                <a:effectLst>
                  <a:outerShdw blurRad="38100" dist="38100" dir="2700000" algn="tl">
                    <a:srgbClr val="000000">
                      <a:alpha val="43137"/>
                    </a:srgbClr>
                  </a:outerShdw>
                </a:effectLst>
              </a:rPr>
              <a:t>F</a:t>
            </a:r>
            <a:r>
              <a:rPr lang="en-US" b="1" dirty="0" smtClean="0"/>
              <a:t> </a:t>
            </a:r>
            <a:r>
              <a:rPr lang="en-US" dirty="0"/>
              <a:t>) AND ( </a:t>
            </a:r>
            <a:r>
              <a:rPr lang="en-US" b="1" dirty="0"/>
              <a:t>CRS.CN = </a:t>
            </a:r>
            <a:r>
              <a:rPr lang="en-US" b="1" i="1" dirty="0">
                <a:effectLst>
                  <a:outerShdw blurRad="38100" dist="38100" dir="2700000" algn="tl">
                    <a:srgbClr val="000000">
                      <a:alpha val="43137"/>
                    </a:srgbClr>
                  </a:outerShdw>
                </a:effectLst>
              </a:rPr>
              <a:t>2008</a:t>
            </a:r>
            <a:r>
              <a:rPr lang="en-US" b="1" dirty="0"/>
              <a:t> </a:t>
            </a:r>
            <a:r>
              <a:rPr lang="en-US" dirty="0"/>
              <a:t>) AND STU.CU = </a:t>
            </a:r>
            <a:r>
              <a:rPr lang="en-US" i="1" dirty="0" smtClean="0">
                <a:effectLst>
                  <a:outerShdw blurRad="38100" dist="38100" dir="2700000" algn="tl">
                    <a:srgbClr val="000000">
                      <a:alpha val="43137"/>
                    </a:srgbClr>
                  </a:outerShdw>
                </a:effectLst>
              </a:rPr>
              <a:t>###</a:t>
            </a:r>
          </a:p>
          <a:p>
            <a:endParaRPr lang="en-US" dirty="0"/>
          </a:p>
        </p:txBody>
      </p:sp>
      <p:sp>
        <p:nvSpPr>
          <p:cNvPr id="5" name="Content Placeholder 2"/>
          <p:cNvSpPr txBox="1">
            <a:spLocks/>
          </p:cNvSpPr>
          <p:nvPr/>
        </p:nvSpPr>
        <p:spPr>
          <a:xfrm>
            <a:off x="2589212" y="4184650"/>
            <a:ext cx="8915400" cy="1911350"/>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400050" lvl="1" indent="0">
              <a:buNone/>
            </a:pPr>
            <a:r>
              <a:rPr lang="en-US" b="1" i="1" u="sng" dirty="0" smtClean="0"/>
              <a:t>HIS.YR:</a:t>
            </a:r>
            <a:r>
              <a:rPr lang="en-US" b="1" i="1" dirty="0" smtClean="0"/>
              <a:t> </a:t>
            </a:r>
            <a:r>
              <a:rPr lang="en-US" i="1" dirty="0" smtClean="0"/>
              <a:t>The school year you want to pull data from (</a:t>
            </a:r>
            <a:r>
              <a:rPr lang="en-US" b="1" i="1" dirty="0" smtClean="0"/>
              <a:t>15</a:t>
            </a:r>
            <a:r>
              <a:rPr lang="en-US" i="1" dirty="0" smtClean="0"/>
              <a:t> = </a:t>
            </a:r>
            <a:r>
              <a:rPr lang="en-US" b="1" i="1" dirty="0" smtClean="0"/>
              <a:t>2015</a:t>
            </a:r>
            <a:r>
              <a:rPr lang="en-US" i="1" dirty="0" smtClean="0"/>
              <a:t>-16, </a:t>
            </a:r>
            <a:r>
              <a:rPr lang="en-US" b="1" i="1" dirty="0" smtClean="0"/>
              <a:t>16</a:t>
            </a:r>
            <a:r>
              <a:rPr lang="en-US" i="1" dirty="0" smtClean="0"/>
              <a:t> = </a:t>
            </a:r>
            <a:r>
              <a:rPr lang="en-US" b="1" i="1" dirty="0" smtClean="0"/>
              <a:t>2016</a:t>
            </a:r>
            <a:r>
              <a:rPr lang="en-US" i="1" dirty="0" smtClean="0"/>
              <a:t>-17...)</a:t>
            </a:r>
          </a:p>
          <a:p>
            <a:pPr marL="400050" lvl="1" indent="0">
              <a:buNone/>
            </a:pPr>
            <a:r>
              <a:rPr lang="en-US" b="1" i="1" u="sng" dirty="0"/>
              <a:t>HIS.TE:</a:t>
            </a:r>
            <a:r>
              <a:rPr lang="en-US" b="1" i="1" dirty="0"/>
              <a:t> </a:t>
            </a:r>
            <a:r>
              <a:rPr lang="en-US" i="1" dirty="0"/>
              <a:t>The semester (Term) you want to get the grades from</a:t>
            </a:r>
          </a:p>
          <a:p>
            <a:pPr marL="400050" lvl="1" indent="0">
              <a:buNone/>
            </a:pPr>
            <a:r>
              <a:rPr lang="en-US" b="1" i="1" u="sng" dirty="0"/>
              <a:t>HIS.MK:</a:t>
            </a:r>
            <a:r>
              <a:rPr lang="en-US" b="1" i="1" dirty="0"/>
              <a:t> </a:t>
            </a:r>
            <a:r>
              <a:rPr lang="en-US" i="1" dirty="0"/>
              <a:t>The Grade you want to pull, like ‘D’, includes ‘-’ and ‘+’</a:t>
            </a:r>
          </a:p>
          <a:p>
            <a:pPr marL="400050" lvl="1" indent="0">
              <a:buNone/>
            </a:pPr>
            <a:r>
              <a:rPr lang="en-US" b="1" i="1" u="sng" dirty="0"/>
              <a:t>CRS.CN:</a:t>
            </a:r>
            <a:r>
              <a:rPr lang="en-US" b="1" i="1" dirty="0"/>
              <a:t> </a:t>
            </a:r>
            <a:r>
              <a:rPr lang="en-US" i="1" dirty="0"/>
              <a:t>The course number you want to  pull the grades </a:t>
            </a:r>
            <a:r>
              <a:rPr lang="en-US" i="1" dirty="0" smtClean="0"/>
              <a:t>from</a:t>
            </a:r>
          </a:p>
          <a:p>
            <a:pPr marL="400050" lvl="1" indent="0">
              <a:buNone/>
            </a:pPr>
            <a:r>
              <a:rPr lang="en-US" b="1" i="1" u="sng" dirty="0"/>
              <a:t>STU.CU = </a:t>
            </a:r>
            <a:r>
              <a:rPr lang="en-US" b="1" i="1" u="sng" dirty="0" smtClean="0"/>
              <a:t>###: </a:t>
            </a:r>
            <a:r>
              <a:rPr lang="en-US" i="1" dirty="0" smtClean="0"/>
              <a:t>Your Counselor </a:t>
            </a:r>
            <a:r>
              <a:rPr lang="en-US" i="1" dirty="0" smtClean="0"/>
              <a:t>number*</a:t>
            </a:r>
          </a:p>
          <a:p>
            <a:pPr marL="400050" lvl="1" indent="0">
              <a:buNone/>
            </a:pPr>
            <a:r>
              <a:rPr lang="en-US" i="1" dirty="0" smtClean="0"/>
              <a:t>* If you rather pull by student, replace STU.CU = ### with STU.ID = (</a:t>
            </a:r>
            <a:r>
              <a:rPr lang="en-US" i="1" dirty="0" err="1" smtClean="0"/>
              <a:t>StudentID</a:t>
            </a:r>
            <a:r>
              <a:rPr lang="en-US" i="1" dirty="0" smtClean="0"/>
              <a:t>)</a:t>
            </a:r>
            <a:endParaRPr lang="en-US" i="1" dirty="0"/>
          </a:p>
          <a:p>
            <a:endParaRPr lang="en-US" i="1" dirty="0"/>
          </a:p>
          <a:p>
            <a:endParaRPr lang="en-US" dirty="0" smtClean="0"/>
          </a:p>
          <a:p>
            <a:endParaRPr lang="en-US" dirty="0"/>
          </a:p>
        </p:txBody>
      </p:sp>
    </p:spTree>
    <p:extLst>
      <p:ext uri="{BB962C8B-B14F-4D97-AF65-F5344CB8AC3E}">
        <p14:creationId xmlns:p14="http://schemas.microsoft.com/office/powerpoint/2010/main" val="341414806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Getting student grades by Course Name…</a:t>
            </a:r>
            <a:endParaRPr lang="en-US" dirty="0"/>
          </a:p>
        </p:txBody>
      </p:sp>
      <p:sp>
        <p:nvSpPr>
          <p:cNvPr id="3" name="Content Placeholder 2"/>
          <p:cNvSpPr>
            <a:spLocks noGrp="1"/>
          </p:cNvSpPr>
          <p:nvPr>
            <p:ph idx="1"/>
          </p:nvPr>
        </p:nvSpPr>
        <p:spPr>
          <a:xfrm>
            <a:off x="2592925" y="2984500"/>
            <a:ext cx="8256588" cy="1790700"/>
          </a:xfrm>
        </p:spPr>
        <p:txBody>
          <a:bodyPr>
            <a:normAutofit fontScale="92500" lnSpcReduction="20000"/>
          </a:bodyPr>
          <a:lstStyle/>
          <a:p>
            <a:pPr marL="457200" lvl="1" indent="0">
              <a:buNone/>
            </a:pPr>
            <a:endParaRPr lang="en-US" dirty="0" smtClean="0"/>
          </a:p>
          <a:p>
            <a:pPr algn="just"/>
            <a:r>
              <a:rPr lang="en-US" dirty="0" smtClean="0"/>
              <a:t>	</a:t>
            </a:r>
            <a:r>
              <a:rPr lang="en-US" b="1" i="1" u="sng" dirty="0"/>
              <a:t>Getting Students with a Specific Grade and </a:t>
            </a:r>
            <a:r>
              <a:rPr lang="en-US" b="1" i="1" u="sng" dirty="0" smtClean="0"/>
              <a:t>Course by name</a:t>
            </a:r>
            <a:endParaRPr lang="en-US" b="1" i="1" u="sng" dirty="0"/>
          </a:p>
          <a:p>
            <a:pPr marL="457200" lvl="1" indent="0">
              <a:buNone/>
            </a:pPr>
            <a:r>
              <a:rPr lang="en-US" dirty="0" smtClean="0"/>
              <a:t>LIST </a:t>
            </a:r>
            <a:r>
              <a:rPr lang="en-US" dirty="0"/>
              <a:t>STU HIS CRS STU.SN STU.NM STU.GR CRS.CN CRS.CO HIS.YR HIS.TE HIS.MK BY STU.NM CRS.CO IF ( </a:t>
            </a:r>
            <a:r>
              <a:rPr lang="en-US" b="1" dirty="0"/>
              <a:t>HIS.YR = </a:t>
            </a:r>
            <a:r>
              <a:rPr lang="en-US" b="1" i="1" dirty="0">
                <a:effectLst>
                  <a:outerShdw blurRad="38100" dist="38100" dir="2700000" algn="tl">
                    <a:srgbClr val="000000">
                      <a:alpha val="43137"/>
                    </a:srgbClr>
                  </a:outerShdw>
                </a:effectLst>
              </a:rPr>
              <a:t>15</a:t>
            </a:r>
            <a:r>
              <a:rPr lang="en-US" b="1" dirty="0"/>
              <a:t> </a:t>
            </a:r>
            <a:r>
              <a:rPr lang="en-US" dirty="0"/>
              <a:t>AND </a:t>
            </a:r>
            <a:r>
              <a:rPr lang="en-US" b="1" dirty="0"/>
              <a:t>CRS.CO : </a:t>
            </a:r>
            <a:r>
              <a:rPr lang="en-US" b="1" i="1" dirty="0">
                <a:effectLst>
                  <a:outerShdw blurRad="38100" dist="38100" dir="2700000" algn="tl">
                    <a:srgbClr val="000000">
                      <a:alpha val="43137"/>
                    </a:srgbClr>
                  </a:outerShdw>
                </a:effectLst>
              </a:rPr>
              <a:t>ENG</a:t>
            </a:r>
            <a:r>
              <a:rPr lang="en-US" b="1" dirty="0"/>
              <a:t> </a:t>
            </a:r>
            <a:r>
              <a:rPr lang="en-US" dirty="0"/>
              <a:t>) AND ( STU.CU = </a:t>
            </a:r>
            <a:r>
              <a:rPr lang="en-US" i="1" dirty="0" smtClean="0">
                <a:effectLst>
                  <a:outerShdw blurRad="38100" dist="38100" dir="2700000" algn="tl">
                    <a:srgbClr val="000000">
                      <a:alpha val="43137"/>
                    </a:srgbClr>
                  </a:outerShdw>
                </a:effectLst>
              </a:rPr>
              <a:t>###</a:t>
            </a:r>
            <a:r>
              <a:rPr lang="en-US" dirty="0" smtClean="0"/>
              <a:t> </a:t>
            </a:r>
            <a:r>
              <a:rPr lang="en-US" dirty="0"/>
              <a:t>AND STU.ID = </a:t>
            </a:r>
            <a:r>
              <a:rPr lang="en-US" i="1" dirty="0" smtClean="0">
                <a:effectLst>
                  <a:outerShdw blurRad="38100" dist="38100" dir="2700000" algn="tl">
                    <a:srgbClr val="000000">
                      <a:alpha val="43137"/>
                    </a:srgbClr>
                  </a:outerShdw>
                </a:effectLst>
              </a:rPr>
              <a:t>######</a:t>
            </a:r>
            <a:r>
              <a:rPr lang="en-US" dirty="0" smtClean="0"/>
              <a:t> </a:t>
            </a:r>
            <a:r>
              <a:rPr lang="en-US" dirty="0" smtClean="0"/>
              <a:t>)</a:t>
            </a:r>
          </a:p>
          <a:p>
            <a:pPr marL="457200" lvl="1" indent="0">
              <a:buNone/>
            </a:pPr>
            <a:r>
              <a:rPr lang="en-US" b="1" i="1" dirty="0" smtClean="0"/>
              <a:t>CRS.CO : ENG </a:t>
            </a:r>
            <a:r>
              <a:rPr lang="en-US" dirty="0" smtClean="0"/>
              <a:t>Can be interpreted as “All courses which name have the letters ‘</a:t>
            </a:r>
            <a:r>
              <a:rPr lang="en-US" dirty="0" err="1" smtClean="0"/>
              <a:t>eng</a:t>
            </a:r>
            <a:r>
              <a:rPr lang="en-US" dirty="0" smtClean="0"/>
              <a:t>’ anywhere”</a:t>
            </a:r>
            <a:endParaRPr lang="en-US" dirty="0"/>
          </a:p>
        </p:txBody>
      </p:sp>
      <p:sp>
        <p:nvSpPr>
          <p:cNvPr id="4" name="Content Placeholder 2"/>
          <p:cNvSpPr txBox="1">
            <a:spLocks/>
          </p:cNvSpPr>
          <p:nvPr/>
        </p:nvSpPr>
        <p:spPr>
          <a:xfrm>
            <a:off x="2592925" y="1905000"/>
            <a:ext cx="8256588" cy="7874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457200" lvl="1" indent="0">
              <a:buFont typeface="Wingdings 3" charset="2"/>
              <a:buNone/>
            </a:pPr>
            <a:endParaRPr lang="en-US" dirty="0" smtClean="0"/>
          </a:p>
          <a:p>
            <a:r>
              <a:rPr lang="en-US" sz="1600" dirty="0" smtClean="0"/>
              <a:t>What if we don’t know Course numbers?  Lets try by course name:</a:t>
            </a:r>
            <a:endParaRPr lang="en-US" dirty="0" smtClean="0"/>
          </a:p>
          <a:p>
            <a:endParaRPr lang="en-US" dirty="0"/>
          </a:p>
        </p:txBody>
      </p:sp>
    </p:spTree>
    <p:extLst>
      <p:ext uri="{BB962C8B-B14F-4D97-AF65-F5344CB8AC3E}">
        <p14:creationId xmlns:p14="http://schemas.microsoft.com/office/powerpoint/2010/main" val="31262301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Test Scores</a:t>
            </a:r>
            <a:endParaRPr lang="en-US" dirty="0"/>
          </a:p>
        </p:txBody>
      </p:sp>
      <p:sp>
        <p:nvSpPr>
          <p:cNvPr id="3" name="Content Placeholder 2"/>
          <p:cNvSpPr>
            <a:spLocks noGrp="1"/>
          </p:cNvSpPr>
          <p:nvPr>
            <p:ph idx="1"/>
          </p:nvPr>
        </p:nvSpPr>
        <p:spPr>
          <a:xfrm>
            <a:off x="2589212" y="1905000"/>
            <a:ext cx="8256588" cy="3111500"/>
          </a:xfrm>
        </p:spPr>
        <p:txBody>
          <a:bodyPr>
            <a:normAutofit fontScale="92500" lnSpcReduction="20000"/>
          </a:bodyPr>
          <a:lstStyle/>
          <a:p>
            <a:r>
              <a:rPr lang="en-US" b="1" i="1" u="sng" dirty="0"/>
              <a:t>The following query can pull Regular test scores (CELDT, SBAC, CST)</a:t>
            </a:r>
          </a:p>
          <a:p>
            <a:pPr marL="457200" lvl="1" indent="0">
              <a:buNone/>
            </a:pPr>
            <a:r>
              <a:rPr lang="en-US" dirty="0"/>
              <a:t>LIST STU TST STU.SN STU.NM TST.ID TST.TD TST.PT TST.RS TST.SS </a:t>
            </a:r>
            <a:r>
              <a:rPr lang="en-US" b="1" dirty="0"/>
              <a:t>TST.OT</a:t>
            </a:r>
            <a:r>
              <a:rPr lang="en-US" dirty="0"/>
              <a:t> BY STU.NM TST.PT IF STU.ID = </a:t>
            </a:r>
            <a:r>
              <a:rPr lang="en-US" i="1" dirty="0" smtClean="0">
                <a:effectLst>
                  <a:outerShdw blurRad="38100" dist="38100" dir="2700000" algn="tl">
                    <a:srgbClr val="000000">
                      <a:alpha val="43137"/>
                    </a:srgbClr>
                  </a:outerShdw>
                </a:effectLst>
              </a:rPr>
              <a:t>######</a:t>
            </a:r>
            <a:r>
              <a:rPr lang="en-US" dirty="0" smtClean="0"/>
              <a:t> </a:t>
            </a:r>
            <a:r>
              <a:rPr lang="en-US" dirty="0"/>
              <a:t>AND ( TST.ID = </a:t>
            </a:r>
            <a:r>
              <a:rPr lang="en-US" i="1" dirty="0">
                <a:effectLst>
                  <a:outerShdw blurRad="38100" dist="38100" dir="2700000" algn="tl">
                    <a:srgbClr val="000000">
                      <a:alpha val="43137"/>
                    </a:srgbClr>
                  </a:outerShdw>
                </a:effectLst>
              </a:rPr>
              <a:t>CELDT</a:t>
            </a:r>
            <a:r>
              <a:rPr lang="en-US" dirty="0"/>
              <a:t> AND TST.TD &gt; </a:t>
            </a:r>
            <a:r>
              <a:rPr lang="en-US" i="1" dirty="0">
                <a:effectLst>
                  <a:outerShdw blurRad="38100" dist="38100" dir="2700000" algn="tl">
                    <a:srgbClr val="000000">
                      <a:alpha val="43137"/>
                    </a:srgbClr>
                  </a:outerShdw>
                </a:effectLst>
              </a:rPr>
              <a:t>08/15/2015</a:t>
            </a:r>
            <a:r>
              <a:rPr lang="en-US" dirty="0"/>
              <a:t> </a:t>
            </a:r>
            <a:r>
              <a:rPr lang="en-US" dirty="0" smtClean="0"/>
              <a:t>)</a:t>
            </a:r>
          </a:p>
          <a:p>
            <a:pPr marL="457200" lvl="1" indent="0">
              <a:buNone/>
            </a:pPr>
            <a:r>
              <a:rPr lang="en-US" b="1" dirty="0" smtClean="0"/>
              <a:t>*Note: TST.OT</a:t>
            </a:r>
            <a:r>
              <a:rPr lang="en-US" dirty="0" smtClean="0"/>
              <a:t> is the proficiency for CELDT. Change to </a:t>
            </a:r>
            <a:r>
              <a:rPr lang="en-US" b="1" dirty="0" smtClean="0"/>
              <a:t>TST.PL</a:t>
            </a:r>
            <a:r>
              <a:rPr lang="en-US" dirty="0" smtClean="0"/>
              <a:t> for SBAC, CAHSEE or </a:t>
            </a:r>
            <a:r>
              <a:rPr lang="en-US" dirty="0" smtClean="0"/>
              <a:t>CST</a:t>
            </a:r>
          </a:p>
          <a:p>
            <a:pPr marL="457200" lvl="1" indent="0">
              <a:buNone/>
            </a:pPr>
            <a:r>
              <a:rPr lang="en-US" b="1" dirty="0" smtClean="0"/>
              <a:t>** Note 2: </a:t>
            </a:r>
            <a:r>
              <a:rPr lang="en-US" dirty="0" smtClean="0"/>
              <a:t>Take Special attention on the date at the end, we are pulling scores from that date forward only</a:t>
            </a:r>
            <a:endParaRPr lang="en-US" dirty="0" smtClean="0"/>
          </a:p>
          <a:p>
            <a:pPr marL="457200" lvl="1" indent="0">
              <a:buNone/>
            </a:pPr>
            <a:endParaRPr lang="en-US" dirty="0" smtClean="0"/>
          </a:p>
          <a:p>
            <a:r>
              <a:rPr lang="en-US" b="1" i="1" u="sng" dirty="0"/>
              <a:t>The following query can pull College test scores (SAT, AP, PSAT…)</a:t>
            </a:r>
          </a:p>
          <a:p>
            <a:pPr marL="457200" lvl="1" indent="0">
              <a:buNone/>
            </a:pPr>
            <a:r>
              <a:rPr lang="en-US" dirty="0"/>
              <a:t>LIST STU CTS STU.ID STU.NM STU.GR CTS.DT CTS.NM CTS.ST1 CTS.SC1 CTS.ST2 CTS.SC2 CTS.TTL IF CTS.NM = </a:t>
            </a:r>
            <a:r>
              <a:rPr lang="en-US" i="1" dirty="0" smtClean="0">
                <a:effectLst>
                  <a:outerShdw blurRad="38100" dist="38100" dir="2700000" algn="tl">
                    <a:srgbClr val="000000">
                      <a:alpha val="43137"/>
                    </a:srgbClr>
                  </a:outerShdw>
                </a:effectLst>
              </a:rPr>
              <a:t>SAT</a:t>
            </a:r>
            <a:r>
              <a:rPr lang="en-US" dirty="0" smtClean="0"/>
              <a:t> AND ID = </a:t>
            </a:r>
            <a:r>
              <a:rPr lang="en-US" i="1" dirty="0" smtClean="0">
                <a:effectLst>
                  <a:outerShdw blurRad="38100" dist="38100" dir="2700000" algn="tl">
                    <a:srgbClr val="000000">
                      <a:alpha val="43137"/>
                    </a:srgbClr>
                  </a:outerShdw>
                </a:effectLst>
              </a:rPr>
              <a:t>######</a:t>
            </a:r>
            <a:r>
              <a:rPr lang="en-US" dirty="0" smtClean="0"/>
              <a:t> </a:t>
            </a:r>
          </a:p>
          <a:p>
            <a:endParaRPr lang="en-US" dirty="0"/>
          </a:p>
        </p:txBody>
      </p:sp>
    </p:spTree>
    <p:extLst>
      <p:ext uri="{BB962C8B-B14F-4D97-AF65-F5344CB8AC3E}">
        <p14:creationId xmlns:p14="http://schemas.microsoft.com/office/powerpoint/2010/main" val="318880839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414</TotalTime>
  <Words>1419</Words>
  <Application>Microsoft Office PowerPoint</Application>
  <PresentationFormat>Widescreen</PresentationFormat>
  <Paragraphs>125</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Century Gothic</vt:lpstr>
      <vt:lpstr>Wingdings</vt:lpstr>
      <vt:lpstr>Wingdings 3</vt:lpstr>
      <vt:lpstr>Wisp</vt:lpstr>
      <vt:lpstr>Whatever Title</vt:lpstr>
      <vt:lpstr>General Information</vt:lpstr>
      <vt:lpstr>Available Resources of our Website</vt:lpstr>
      <vt:lpstr>Today’s Stuff</vt:lpstr>
      <vt:lpstr>Identifying Homeless/Foster Students</vt:lpstr>
      <vt:lpstr>Identifying Homeless/Foster Students</vt:lpstr>
      <vt:lpstr>Find Students with 2 or more F’s (or D’s)</vt:lpstr>
      <vt:lpstr>Getting student grades by Course Name…</vt:lpstr>
      <vt:lpstr>Student Test Scores</vt:lpstr>
      <vt:lpstr>Students taking the same course on different years</vt:lpstr>
      <vt:lpstr>Other Stuff – Disadvantaged Data</vt:lpstr>
      <vt:lpstr>Other Stuff – Disadvantaged Data</vt:lpstr>
      <vt:lpstr>Attendance Data</vt:lpstr>
      <vt:lpstr>I hate Aeries Web…</vt:lpstr>
      <vt:lpstr>What can we do then?</vt:lpstr>
      <vt:lpstr>Other Stuff – Student Profile</vt:lpstr>
      <vt:lpstr>Favorites and Forms/Reports Search</vt:lpstr>
      <vt:lpstr>Next Refresher Course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Whatever Title</dc:title>
  <dc:creator>Gerardo A. Mora</dc:creator>
  <cp:lastModifiedBy>Gerardo A. Mora</cp:lastModifiedBy>
  <cp:revision>35</cp:revision>
  <dcterms:created xsi:type="dcterms:W3CDTF">2016-10-18T18:03:01Z</dcterms:created>
  <dcterms:modified xsi:type="dcterms:W3CDTF">2016-10-19T05:46:53Z</dcterms:modified>
</cp:coreProperties>
</file>